
<file path=[Content_Types].xml><?xml version="1.0" encoding="utf-8"?>
<Types xmlns="http://schemas.openxmlformats.org/package/2006/content-types">
  <Default Extension="xml" ContentType="application/xml"/>
  <Default Extension="png" ContentType="image/png"/>
  <Default Extension="gif" ContentType="image/gi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76"/>
  </p:notesMasterIdLst>
  <p:sldIdLst>
    <p:sldId id="256" r:id="rId3"/>
    <p:sldId id="316" r:id="rId4"/>
    <p:sldId id="315" r:id="rId5"/>
    <p:sldId id="257" r:id="rId6"/>
    <p:sldId id="322" r:id="rId7"/>
    <p:sldId id="260" r:id="rId8"/>
    <p:sldId id="261" r:id="rId9"/>
    <p:sldId id="262" r:id="rId10"/>
    <p:sldId id="263" r:id="rId11"/>
    <p:sldId id="265" r:id="rId12"/>
    <p:sldId id="266" r:id="rId13"/>
    <p:sldId id="267" r:id="rId14"/>
    <p:sldId id="324" r:id="rId15"/>
    <p:sldId id="268" r:id="rId16"/>
    <p:sldId id="269" r:id="rId17"/>
    <p:sldId id="270" r:id="rId18"/>
    <p:sldId id="271" r:id="rId19"/>
    <p:sldId id="272" r:id="rId20"/>
    <p:sldId id="273" r:id="rId21"/>
    <p:sldId id="274" r:id="rId22"/>
    <p:sldId id="275" r:id="rId23"/>
    <p:sldId id="325" r:id="rId24"/>
    <p:sldId id="326" r:id="rId25"/>
    <p:sldId id="327" r:id="rId26"/>
    <p:sldId id="328" r:id="rId27"/>
    <p:sldId id="329" r:id="rId28"/>
    <p:sldId id="330" r:id="rId29"/>
    <p:sldId id="331" r:id="rId30"/>
    <p:sldId id="332" r:id="rId31"/>
    <p:sldId id="333" r:id="rId32"/>
    <p:sldId id="334" r:id="rId33"/>
    <p:sldId id="335" r:id="rId34"/>
    <p:sldId id="336" r:id="rId35"/>
    <p:sldId id="337" r:id="rId36"/>
    <p:sldId id="338" r:id="rId37"/>
    <p:sldId id="339" r:id="rId38"/>
    <p:sldId id="340" r:id="rId39"/>
    <p:sldId id="341" r:id="rId40"/>
    <p:sldId id="342" r:id="rId41"/>
    <p:sldId id="343" r:id="rId42"/>
    <p:sldId id="344" r:id="rId43"/>
    <p:sldId id="345" r:id="rId44"/>
    <p:sldId id="346" r:id="rId45"/>
    <p:sldId id="347" r:id="rId46"/>
    <p:sldId id="348" r:id="rId47"/>
    <p:sldId id="349" r:id="rId48"/>
    <p:sldId id="350" r:id="rId49"/>
    <p:sldId id="351" r:id="rId50"/>
    <p:sldId id="352" r:id="rId51"/>
    <p:sldId id="353" r:id="rId52"/>
    <p:sldId id="354" r:id="rId53"/>
    <p:sldId id="355" r:id="rId54"/>
    <p:sldId id="356" r:id="rId55"/>
    <p:sldId id="357" r:id="rId56"/>
    <p:sldId id="358" r:id="rId57"/>
    <p:sldId id="359" r:id="rId58"/>
    <p:sldId id="360" r:id="rId59"/>
    <p:sldId id="361" r:id="rId60"/>
    <p:sldId id="362" r:id="rId61"/>
    <p:sldId id="363" r:id="rId62"/>
    <p:sldId id="364" r:id="rId63"/>
    <p:sldId id="365" r:id="rId64"/>
    <p:sldId id="366" r:id="rId65"/>
    <p:sldId id="367" r:id="rId66"/>
    <p:sldId id="368" r:id="rId67"/>
    <p:sldId id="369" r:id="rId68"/>
    <p:sldId id="370" r:id="rId69"/>
    <p:sldId id="371" r:id="rId70"/>
    <p:sldId id="372" r:id="rId71"/>
    <p:sldId id="373" r:id="rId72"/>
    <p:sldId id="374" r:id="rId73"/>
    <p:sldId id="375" r:id="rId74"/>
    <p:sldId id="376" r:id="rId7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789" autoAdjust="0"/>
    <p:restoredTop sz="76871" autoAdjust="0"/>
  </p:normalViewPr>
  <p:slideViewPr>
    <p:cSldViewPr snapToGrid="0">
      <p:cViewPr>
        <p:scale>
          <a:sx n="70" d="100"/>
          <a:sy n="70" d="100"/>
        </p:scale>
        <p:origin x="496" y="312"/>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63" Type="http://schemas.openxmlformats.org/officeDocument/2006/relationships/slide" Target="slides/slide61.xml"/><Relationship Id="rId64" Type="http://schemas.openxmlformats.org/officeDocument/2006/relationships/slide" Target="slides/slide62.xml"/><Relationship Id="rId65" Type="http://schemas.openxmlformats.org/officeDocument/2006/relationships/slide" Target="slides/slide63.xml"/><Relationship Id="rId66" Type="http://schemas.openxmlformats.org/officeDocument/2006/relationships/slide" Target="slides/slide64.xml"/><Relationship Id="rId67" Type="http://schemas.openxmlformats.org/officeDocument/2006/relationships/slide" Target="slides/slide65.xml"/><Relationship Id="rId68" Type="http://schemas.openxmlformats.org/officeDocument/2006/relationships/slide" Target="slides/slide66.xml"/><Relationship Id="rId69" Type="http://schemas.openxmlformats.org/officeDocument/2006/relationships/slide" Target="slides/slide67.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80" Type="http://schemas.openxmlformats.org/officeDocument/2006/relationships/tableStyles" Target="tableStyles.xml"/><Relationship Id="rId70" Type="http://schemas.openxmlformats.org/officeDocument/2006/relationships/slide" Target="slides/slide68.xml"/><Relationship Id="rId71" Type="http://schemas.openxmlformats.org/officeDocument/2006/relationships/slide" Target="slides/slide69.xml"/><Relationship Id="rId72" Type="http://schemas.openxmlformats.org/officeDocument/2006/relationships/slide" Target="slides/slide70.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73" Type="http://schemas.openxmlformats.org/officeDocument/2006/relationships/slide" Target="slides/slide71.xml"/><Relationship Id="rId74" Type="http://schemas.openxmlformats.org/officeDocument/2006/relationships/slide" Target="slides/slide72.xml"/><Relationship Id="rId75" Type="http://schemas.openxmlformats.org/officeDocument/2006/relationships/slide" Target="slides/slide73.xml"/><Relationship Id="rId76" Type="http://schemas.openxmlformats.org/officeDocument/2006/relationships/notesMaster" Target="notesMasters/notesMaster1.xml"/><Relationship Id="rId77" Type="http://schemas.openxmlformats.org/officeDocument/2006/relationships/presProps" Target="presProps.xml"/><Relationship Id="rId78" Type="http://schemas.openxmlformats.org/officeDocument/2006/relationships/viewProps" Target="viewProps.xml"/><Relationship Id="rId79" Type="http://schemas.openxmlformats.org/officeDocument/2006/relationships/theme" Target="theme/theme1.xml"/><Relationship Id="rId60" Type="http://schemas.openxmlformats.org/officeDocument/2006/relationships/slide" Target="slides/slide58.xml"/><Relationship Id="rId61" Type="http://schemas.openxmlformats.org/officeDocument/2006/relationships/slide" Target="slides/slide59.xml"/><Relationship Id="rId62" Type="http://schemas.openxmlformats.org/officeDocument/2006/relationships/slide" Target="slides/slide60.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E3DBEB-46ED-49F4-BCD4-0B3120C41C14}" type="datetimeFigureOut">
              <a:rPr lang="en-US" smtClean="0"/>
              <a:t>2/23/17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FE15C6-FC19-4FDE-B716-C2B4976BD70E}" type="slidenum">
              <a:rPr lang="en-US" smtClean="0"/>
              <a:t>‹#›</a:t>
            </a:fld>
            <a:endParaRPr lang="en-US"/>
          </a:p>
        </p:txBody>
      </p:sp>
    </p:spTree>
    <p:extLst>
      <p:ext uri="{BB962C8B-B14F-4D97-AF65-F5344CB8AC3E}">
        <p14:creationId xmlns:p14="http://schemas.microsoft.com/office/powerpoint/2010/main" val="24096568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78DB0076-630D-7D42-977B-3616ED790CCC}" type="slidenum">
              <a:rPr lang="en-US" smtClean="0"/>
              <a:t>2</a:t>
            </a:fld>
            <a:endParaRPr lang="en-US"/>
          </a:p>
        </p:txBody>
      </p:sp>
    </p:spTree>
    <p:extLst>
      <p:ext uri="{BB962C8B-B14F-4D97-AF65-F5344CB8AC3E}">
        <p14:creationId xmlns:p14="http://schemas.microsoft.com/office/powerpoint/2010/main" val="11012108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this is how GANs operate :-</a:t>
            </a:r>
          </a:p>
          <a:p>
            <a:pPr marL="228600" indent="-228600">
              <a:buAutoNum type="arabicParenR"/>
            </a:pPr>
            <a:r>
              <a:rPr lang="en-US" dirty="0" smtClean="0"/>
              <a:t>At the start of the iteration, a true example</a:t>
            </a:r>
            <a:r>
              <a:rPr lang="en-US" baseline="0" dirty="0" smtClean="0"/>
              <a:t> is selected and passed through the discriminator. The discriminator outputs the probability of it being a real example, calculate its loss, and update its weights while keeping the generator weights as constant.</a:t>
            </a:r>
          </a:p>
          <a:p>
            <a:pPr marL="228600" indent="-228600">
              <a:buAutoNum type="arabicParenR"/>
            </a:pPr>
            <a:endParaRPr lang="en-US" dirty="0"/>
          </a:p>
        </p:txBody>
      </p:sp>
      <p:sp>
        <p:nvSpPr>
          <p:cNvPr id="4" name="Slide Number Placeholder 3"/>
          <p:cNvSpPr>
            <a:spLocks noGrp="1"/>
          </p:cNvSpPr>
          <p:nvPr>
            <p:ph type="sldNum" sz="quarter" idx="10"/>
          </p:nvPr>
        </p:nvSpPr>
        <p:spPr/>
        <p:txBody>
          <a:bodyPr/>
          <a:lstStyle/>
          <a:p>
            <a:fld id="{08B033B7-D674-D149-B883-7C98B92BD65E}"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19458932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a:t>
            </a:r>
            <a:r>
              <a:rPr lang="en-US" baseline="0" dirty="0" smtClean="0"/>
              <a:t> :-</a:t>
            </a:r>
          </a:p>
          <a:p>
            <a:pPr marL="228600" indent="-228600">
              <a:buAutoNum type="arabicParenR"/>
            </a:pPr>
            <a:r>
              <a:rPr lang="en-US" dirty="0" smtClean="0"/>
              <a:t>Generator</a:t>
            </a:r>
            <a:r>
              <a:rPr lang="en-US" baseline="0" dirty="0" smtClean="0"/>
              <a:t> selects a random noise z, passes it through the generator network to generate a fake image, and then passes it through the discriminator network to output the probability of it being fake. It then calculates its loss, and update its weights while keeping the discriminator’s weights as constant</a:t>
            </a:r>
          </a:p>
          <a:p>
            <a:pPr marL="228600" indent="-228600">
              <a:buAutoNum type="arabicParenR"/>
            </a:pPr>
            <a:r>
              <a:rPr lang="en-US" baseline="0" dirty="0" smtClean="0"/>
              <a:t>And we repeat this process of Alternate updates.</a:t>
            </a:r>
          </a:p>
          <a:p>
            <a:endParaRPr lang="en-US" dirty="0" smtClean="0"/>
          </a:p>
          <a:p>
            <a:r>
              <a:rPr lang="en-US" dirty="0" smtClean="0"/>
              <a:t>Act</a:t>
            </a:r>
            <a:r>
              <a:rPr lang="en-US" baseline="0" dirty="0" smtClean="0"/>
              <a:t> as complicated loss function.</a:t>
            </a:r>
            <a:endParaRPr lang="en-US" dirty="0" smtClean="0"/>
          </a:p>
        </p:txBody>
      </p:sp>
      <p:sp>
        <p:nvSpPr>
          <p:cNvPr id="4" name="Slide Number Placeholder 3"/>
          <p:cNvSpPr>
            <a:spLocks noGrp="1"/>
          </p:cNvSpPr>
          <p:nvPr>
            <p:ph type="sldNum" sz="quarter" idx="10"/>
          </p:nvPr>
        </p:nvSpPr>
        <p:spPr/>
        <p:txBody>
          <a:bodyPr/>
          <a:lstStyle/>
          <a:p>
            <a:fld id="{08B033B7-D674-D149-B883-7C98B92BD65E}"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13365199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However,</a:t>
            </a:r>
            <a:r>
              <a:rPr lang="en-US" baseline="0" dirty="0" smtClean="0"/>
              <a:t> when trained on CIFAR dataset, the quality of images is not that good..</a:t>
            </a:r>
          </a:p>
          <a:p>
            <a:r>
              <a:rPr lang="en-US" baseline="0" dirty="0" smtClean="0"/>
              <a:t>One can argue that it is easy to generate faces as compared to different classes of objects</a:t>
            </a:r>
          </a:p>
          <a:p>
            <a:endParaRPr lang="en-US" baseline="0" dirty="0" smtClean="0"/>
          </a:p>
          <a:p>
            <a:r>
              <a:rPr lang="en-US" baseline="0" dirty="0" smtClean="0"/>
              <a:t>So, this wasn’t so inspiring.. Then came the first GAN architecture that did a great job at generating high quality images .. DCGAN</a:t>
            </a:r>
            <a:endParaRPr lang="en-US" dirty="0"/>
          </a:p>
        </p:txBody>
      </p:sp>
      <p:sp>
        <p:nvSpPr>
          <p:cNvPr id="4" name="Slide Number Placeholder 3"/>
          <p:cNvSpPr>
            <a:spLocks noGrp="1"/>
          </p:cNvSpPr>
          <p:nvPr>
            <p:ph type="sldNum" sz="quarter" idx="10"/>
          </p:nvPr>
        </p:nvSpPr>
        <p:spPr/>
        <p:txBody>
          <a:bodyPr/>
          <a:lstStyle/>
          <a:p>
            <a:fld id="{08B033B7-D674-D149-B883-7C98B92BD65E}"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10140336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So, the idea is pretty straightforward, but the real smart thing about GANs is how they formulate their objective.</a:t>
            </a:r>
          </a:p>
          <a:p>
            <a:r>
              <a:rPr lang="en-US" baseline="0" dirty="0" smtClean="0"/>
              <a:t>They formulate it as a [..]</a:t>
            </a:r>
          </a:p>
          <a:p>
            <a:endParaRPr lang="en-US" baseline="0" dirty="0" smtClean="0"/>
          </a:p>
          <a:p>
            <a:r>
              <a:rPr lang="en-US" baseline="0" dirty="0" smtClean="0"/>
              <a:t>i.e. Basically for fixed generator’s parameters, you maximize Discriminator’s reward, and then you fix Discriminator’s parameters and minimize Discriminator’s reward with respect to Generator’s parameters, and repeat.</a:t>
            </a:r>
          </a:p>
          <a:p>
            <a:endParaRPr lang="en-US" baseline="0" dirty="0" smtClean="0"/>
          </a:p>
          <a:p>
            <a:r>
              <a:rPr lang="en-US" baseline="0" dirty="0" smtClean="0"/>
              <a:t>[..]</a:t>
            </a:r>
          </a:p>
          <a:p>
            <a:endParaRPr lang="en-US" baseline="0" dirty="0" smtClean="0"/>
          </a:p>
          <a:p>
            <a:r>
              <a:rPr lang="en-US" baseline="0" dirty="0" smtClean="0"/>
              <a:t>D(x) should be 1 for real examples</a:t>
            </a:r>
          </a:p>
          <a:p>
            <a:r>
              <a:rPr lang="en-US" baseline="0" dirty="0" smtClean="0"/>
              <a:t>0 for fake examples</a:t>
            </a:r>
          </a:p>
        </p:txBody>
      </p:sp>
      <p:sp>
        <p:nvSpPr>
          <p:cNvPr id="4" name="Slide Number Placeholder 3"/>
          <p:cNvSpPr>
            <a:spLocks noGrp="1"/>
          </p:cNvSpPr>
          <p:nvPr>
            <p:ph type="sldNum" sz="quarter" idx="10"/>
          </p:nvPr>
        </p:nvSpPr>
        <p:spPr/>
        <p:txBody>
          <a:bodyPr/>
          <a:lstStyle/>
          <a:p>
            <a:fld id="{08B033B7-D674-D149-B883-7C98B92BD65E}"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7464503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combining all these</a:t>
            </a:r>
            <a:r>
              <a:rPr lang="en-US" baseline="0" dirty="0" smtClean="0"/>
              <a:t> ideas, let’s quickly look at the algorithm more formally that I had explained earlier</a:t>
            </a:r>
            <a:endParaRPr lang="en-US" dirty="0"/>
          </a:p>
        </p:txBody>
      </p:sp>
      <p:sp>
        <p:nvSpPr>
          <p:cNvPr id="4" name="Slide Number Placeholder 3"/>
          <p:cNvSpPr>
            <a:spLocks noGrp="1"/>
          </p:cNvSpPr>
          <p:nvPr>
            <p:ph type="sldNum" sz="quarter" idx="10"/>
          </p:nvPr>
        </p:nvSpPr>
        <p:spPr/>
        <p:txBody>
          <a:bodyPr/>
          <a:lstStyle/>
          <a:p>
            <a:fld id="{08B033B7-D674-D149-B883-7C98B92BD65E}"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20880480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Ask the class to figure</a:t>
            </a:r>
            <a:r>
              <a:rPr lang="en-US" baseline="0" dirty="0" smtClean="0"/>
              <a:t> out the problem with the formulation</a:t>
            </a:r>
            <a:endParaRPr lang="en-US" dirty="0" smtClean="0"/>
          </a:p>
          <a:p>
            <a:r>
              <a:rPr lang="en-US" dirty="0" smtClean="0"/>
              <a:t>[..]</a:t>
            </a:r>
          </a:p>
          <a:p>
            <a:r>
              <a:rPr lang="en-US" dirty="0" smtClean="0"/>
              <a:t>The</a:t>
            </a:r>
            <a:r>
              <a:rPr lang="en-US" baseline="0" dirty="0" smtClean="0"/>
              <a:t> new formulation has the same optimal point as the old one, but doesn’t suffer from the vanishing gradients problem</a:t>
            </a:r>
            <a:endParaRPr lang="en-US" dirty="0" smtClean="0"/>
          </a:p>
          <a:p>
            <a:r>
              <a:rPr lang="en-US" dirty="0" smtClean="0"/>
              <a:t>However, with the new</a:t>
            </a:r>
            <a:r>
              <a:rPr lang="en-US" baseline="0" dirty="0" smtClean="0"/>
              <a:t> modified loss, you can’t compactly write down the formulation as a zero-sum min-max game</a:t>
            </a:r>
          </a:p>
          <a:p>
            <a:endParaRPr lang="en-US" baseline="0" dirty="0" smtClean="0"/>
          </a:p>
          <a:p>
            <a:r>
              <a:rPr lang="en-US" baseline="0" dirty="0" smtClean="0"/>
              <a:t>a is the output before sigmoid</a:t>
            </a:r>
            <a:endParaRPr lang="en-US" dirty="0"/>
          </a:p>
        </p:txBody>
      </p:sp>
      <p:sp>
        <p:nvSpPr>
          <p:cNvPr id="4" name="Slide Number Placeholder 3"/>
          <p:cNvSpPr>
            <a:spLocks noGrp="1"/>
          </p:cNvSpPr>
          <p:nvPr>
            <p:ph type="sldNum" sz="quarter" idx="10"/>
          </p:nvPr>
        </p:nvSpPr>
        <p:spPr/>
        <p:txBody>
          <a:bodyPr/>
          <a:lstStyle/>
          <a:p>
            <a:fld id="{08B033B7-D674-D149-B883-7C98B92BD65E}"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20462337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Vanilla</a:t>
            </a:r>
            <a:r>
              <a:rPr lang="en-US" baseline="0" dirty="0" smtClean="0"/>
              <a:t> GAN produces decent looking Faces</a:t>
            </a:r>
            <a:endParaRPr lang="en-US" dirty="0"/>
          </a:p>
        </p:txBody>
      </p:sp>
      <p:sp>
        <p:nvSpPr>
          <p:cNvPr id="4" name="Slide Number Placeholder 3"/>
          <p:cNvSpPr>
            <a:spLocks noGrp="1"/>
          </p:cNvSpPr>
          <p:nvPr>
            <p:ph type="sldNum" sz="quarter" idx="10"/>
          </p:nvPr>
        </p:nvSpPr>
        <p:spPr/>
        <p:txBody>
          <a:bodyPr/>
          <a:lstStyle/>
          <a:p>
            <a:fld id="{08B033B7-D674-D149-B883-7C98B92BD65E}"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5030630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However,</a:t>
            </a:r>
            <a:r>
              <a:rPr lang="en-US" baseline="0" dirty="0" smtClean="0"/>
              <a:t> when trained on CIFAR dataset, the quality of images is not that good..</a:t>
            </a:r>
          </a:p>
          <a:p>
            <a:r>
              <a:rPr lang="en-US" baseline="0" dirty="0" smtClean="0"/>
              <a:t>One can argue that it is easy to generate faces as compared to different classes of objects</a:t>
            </a:r>
          </a:p>
          <a:p>
            <a:endParaRPr lang="en-US" baseline="0" dirty="0" smtClean="0"/>
          </a:p>
          <a:p>
            <a:r>
              <a:rPr lang="en-US" baseline="0" dirty="0" smtClean="0"/>
              <a:t>So, this wasn’t so inspiring.. Then came the first GAN architecture that did a great job at generating high quality images .. DCGAN</a:t>
            </a:r>
            <a:endParaRPr lang="en-US" dirty="0"/>
          </a:p>
        </p:txBody>
      </p:sp>
      <p:sp>
        <p:nvSpPr>
          <p:cNvPr id="4" name="Slide Number Placeholder 3"/>
          <p:cNvSpPr>
            <a:spLocks noGrp="1"/>
          </p:cNvSpPr>
          <p:nvPr>
            <p:ph type="sldNum" sz="quarter" idx="10"/>
          </p:nvPr>
        </p:nvSpPr>
        <p:spPr/>
        <p:txBody>
          <a:bodyPr/>
          <a:lstStyle/>
          <a:p>
            <a:fld id="{08B033B7-D674-D149-B883-7C98B92BD65E}"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19222536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instance, with</a:t>
            </a:r>
            <a:r>
              <a:rPr lang="en-US" baseline="0" dirty="0" smtClean="0"/>
              <a:t> DCGAN you can generate such nice looking bedroom images .. Since these are low resolution, zooming it up will pixelate it, so we won’t zoom on a single image</a:t>
            </a:r>
            <a:endParaRPr lang="en-US" dirty="0"/>
          </a:p>
        </p:txBody>
      </p:sp>
      <p:sp>
        <p:nvSpPr>
          <p:cNvPr id="4" name="Slide Number Placeholder 3"/>
          <p:cNvSpPr>
            <a:spLocks noGrp="1"/>
          </p:cNvSpPr>
          <p:nvPr>
            <p:ph type="sldNum" sz="quarter" idx="10"/>
          </p:nvPr>
        </p:nvSpPr>
        <p:spPr/>
        <p:txBody>
          <a:bodyPr/>
          <a:lstStyle/>
          <a:p>
            <a:fld id="{08B033B7-D674-D149-B883-7C98B92BD65E}"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17600942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p>
          <a:p>
            <a:endParaRPr lang="en-US" dirty="0" smtClean="0"/>
          </a:p>
          <a:p>
            <a:r>
              <a:rPr lang="en-US" dirty="0" smtClean="0"/>
              <a:t>Reference</a:t>
            </a:r>
            <a:r>
              <a:rPr lang="en-US" baseline="0" dirty="0" smtClean="0"/>
              <a:t> :- </a:t>
            </a:r>
            <a:r>
              <a:rPr lang="en-US" dirty="0" smtClean="0"/>
              <a:t>Fractionally-Strided</a:t>
            </a:r>
            <a:r>
              <a:rPr lang="en-US" baseline="0" dirty="0" smtClean="0"/>
              <a:t> Convolutions: </a:t>
            </a:r>
            <a:r>
              <a:rPr lang="en-US" baseline="0" dirty="0" err="1" smtClean="0"/>
              <a:t>Liwei’s</a:t>
            </a:r>
            <a:r>
              <a:rPr lang="en-US" baseline="0" dirty="0" smtClean="0"/>
              <a:t> Presentation</a:t>
            </a:r>
            <a:endParaRPr lang="en-US" dirty="0"/>
          </a:p>
        </p:txBody>
      </p:sp>
      <p:sp>
        <p:nvSpPr>
          <p:cNvPr id="4" name="Slide Number Placeholder 3"/>
          <p:cNvSpPr>
            <a:spLocks noGrp="1"/>
          </p:cNvSpPr>
          <p:nvPr>
            <p:ph type="sldNum" sz="quarter" idx="10"/>
          </p:nvPr>
        </p:nvSpPr>
        <p:spPr/>
        <p:txBody>
          <a:bodyPr/>
          <a:lstStyle/>
          <a:p>
            <a:fld id="{EFFE15C6-FC19-4FDE-B716-C2B4976BD70E}"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16734875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78DB0076-630D-7D42-977B-3616ED790CCC}" type="slidenum">
              <a:rPr lang="en-US" smtClean="0"/>
              <a:t>3</a:t>
            </a:fld>
            <a:endParaRPr lang="en-US"/>
          </a:p>
        </p:txBody>
      </p:sp>
    </p:spTree>
    <p:extLst>
      <p:ext uri="{BB962C8B-B14F-4D97-AF65-F5344CB8AC3E}">
        <p14:creationId xmlns:p14="http://schemas.microsoft.com/office/powerpoint/2010/main" val="10163143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Apart from the</a:t>
            </a:r>
            <a:r>
              <a:rPr lang="en-US" baseline="0" dirty="0" smtClean="0"/>
              <a:t> visually appearing nature of the images generated by DCGANs, the authors noted another interesting pattern.</a:t>
            </a:r>
          </a:p>
          <a:p>
            <a:r>
              <a:rPr lang="en-US" baseline="0" dirty="0" smtClean="0"/>
              <a:t>i.e. latent vectors support arithmetic over images .. i.e.</a:t>
            </a:r>
          </a:p>
          <a:p>
            <a:pPr marL="228600" indent="-228600">
              <a:buAutoNum type="arabicParenR"/>
            </a:pPr>
            <a:r>
              <a:rPr lang="en-US" baseline="0" dirty="0" smtClean="0"/>
              <a:t>if you take the latent vector for a man with glasses, </a:t>
            </a:r>
          </a:p>
          <a:p>
            <a:pPr marL="228600" indent="-228600">
              <a:buAutoNum type="arabicParenR"/>
            </a:pPr>
            <a:r>
              <a:rPr lang="en-US" baseline="0" dirty="0" smtClean="0"/>
              <a:t>and subtract that of a man without glasses, </a:t>
            </a:r>
          </a:p>
          <a:p>
            <a:pPr marL="228600" indent="-228600">
              <a:buAutoNum type="arabicParenR"/>
            </a:pPr>
            <a:r>
              <a:rPr lang="en-US" baseline="0" dirty="0" smtClean="0"/>
              <a:t>and then add that of a woman without glasses</a:t>
            </a:r>
          </a:p>
          <a:p>
            <a:pPr marL="228600" indent="-228600">
              <a:buAutoNum type="arabicParenR"/>
            </a:pPr>
            <a:r>
              <a:rPr lang="en-US" baseline="0" dirty="0" smtClean="0"/>
              <a:t>You get a woman with glasses.</a:t>
            </a:r>
          </a:p>
          <a:p>
            <a:pPr marL="228600" indent="-228600">
              <a:buAutoNum type="arabicParenR"/>
            </a:pPr>
            <a:endParaRPr lang="en-US" baseline="0" dirty="0" smtClean="0"/>
          </a:p>
          <a:p>
            <a:pPr marL="0" indent="0">
              <a:buNone/>
            </a:pPr>
            <a:r>
              <a:rPr lang="en-US" baseline="0" dirty="0" smtClean="0"/>
              <a:t>So, we’ll see some more cool things in the later parts of the presentation.</a:t>
            </a:r>
          </a:p>
        </p:txBody>
      </p:sp>
      <p:sp>
        <p:nvSpPr>
          <p:cNvPr id="4" name="Slide Number Placeholder 3"/>
          <p:cNvSpPr>
            <a:spLocks noGrp="1"/>
          </p:cNvSpPr>
          <p:nvPr>
            <p:ph type="sldNum" sz="quarter" idx="10"/>
          </p:nvPr>
        </p:nvSpPr>
        <p:spPr/>
        <p:txBody>
          <a:bodyPr/>
          <a:lstStyle/>
          <a:p>
            <a:fld id="{EFFE15C6-FC19-4FDE-B716-C2B4976BD70E}"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4473288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the next 20 </a:t>
            </a:r>
            <a:r>
              <a:rPr lang="en-US" dirty="0" err="1" smtClean="0"/>
              <a:t>mins</a:t>
            </a:r>
            <a:r>
              <a:rPr lang="en-US" dirty="0" smtClean="0"/>
              <a:t>., we’ll look at</a:t>
            </a:r>
          </a:p>
          <a:p>
            <a:r>
              <a:rPr lang="en-US" dirty="0" smtClean="0"/>
              <a:t>-- the advantages of GANs over</a:t>
            </a:r>
            <a:r>
              <a:rPr lang="en-US" baseline="0" dirty="0" smtClean="0"/>
              <a:t> other models</a:t>
            </a:r>
            <a:r>
              <a:rPr lang="en-US" dirty="0" smtClean="0"/>
              <a:t> </a:t>
            </a:r>
          </a:p>
          <a:p>
            <a:r>
              <a:rPr lang="en-US" dirty="0" smtClean="0"/>
              <a:t> -- some Training challenges in GANs</a:t>
            </a:r>
          </a:p>
          <a:p>
            <a:r>
              <a:rPr lang="en-US" dirty="0" smtClean="0"/>
              <a:t> -- some proposed solutions to counter those challenges</a:t>
            </a:r>
          </a:p>
          <a:p>
            <a:r>
              <a:rPr lang="en-US" dirty="0" smtClean="0"/>
              <a:t> --</a:t>
            </a:r>
            <a:r>
              <a:rPr lang="en-US" baseline="0" dirty="0" smtClean="0"/>
              <a:t> and, some modifications of basic GAN’s loss to be able to do some cool stuff</a:t>
            </a:r>
          </a:p>
          <a:p>
            <a:r>
              <a:rPr lang="en-US" baseline="0" dirty="0" smtClean="0"/>
              <a:t>     -- we’ll look at modifications for both the Discriminator and Generator</a:t>
            </a:r>
          </a:p>
        </p:txBody>
      </p:sp>
      <p:sp>
        <p:nvSpPr>
          <p:cNvPr id="4" name="Slide Number Placeholder 3"/>
          <p:cNvSpPr>
            <a:spLocks noGrp="1"/>
          </p:cNvSpPr>
          <p:nvPr>
            <p:ph type="sldNum" sz="quarter" idx="10"/>
          </p:nvPr>
        </p:nvSpPr>
        <p:spPr/>
        <p:txBody>
          <a:bodyPr/>
          <a:lstStyle/>
          <a:p>
            <a:fld id="{78DB0076-630D-7D42-977B-3616ED790CCC}" type="slidenum">
              <a:rPr lang="en-US" smtClean="0"/>
              <a:t>22</a:t>
            </a:fld>
            <a:endParaRPr lang="en-US"/>
          </a:p>
        </p:txBody>
      </p:sp>
    </p:spTree>
    <p:extLst>
      <p:ext uri="{BB962C8B-B14F-4D97-AF65-F5344CB8AC3E}">
        <p14:creationId xmlns:p14="http://schemas.microsoft.com/office/powerpoint/2010/main" val="9397380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As Binglin mentioned GANs belong to the general class of Deep Generative Models. However, there plenty</a:t>
            </a:r>
            <a:r>
              <a:rPr lang="en-US" baseline="0" dirty="0" smtClean="0"/>
              <a:t> of existing work [..]</a:t>
            </a:r>
          </a:p>
          <a:p>
            <a:r>
              <a:rPr lang="en-US" baseline="0" dirty="0" smtClean="0"/>
              <a:t>-- Boltzmann machine and Deep Belief Nets were popular in the last century or the early 2000..</a:t>
            </a:r>
          </a:p>
          <a:p>
            <a:r>
              <a:rPr lang="en-US" baseline="0" dirty="0" smtClean="0"/>
              <a:t>-- However, currently GANs and VAEs are the most popular approaches.. You’re learning about GANs today, and VAEs is the topic of the next class.</a:t>
            </a:r>
          </a:p>
          <a:p>
            <a:r>
              <a:rPr lang="en-US" dirty="0" smtClean="0"/>
              <a:t>-- So, why</a:t>
            </a:r>
            <a:r>
              <a:rPr lang="en-US" baseline="0" dirty="0" smtClean="0"/>
              <a:t> use GANs over other models?</a:t>
            </a:r>
          </a:p>
          <a:p>
            <a:r>
              <a:rPr lang="en-US" baseline="0" dirty="0" smtClean="0"/>
              <a:t>    -- With GANs sampling or generating a new image is straightforward .. You just sample your noise vector and propagate it through the Generator network.</a:t>
            </a:r>
          </a:p>
          <a:p>
            <a:r>
              <a:rPr lang="en-US" baseline="0" dirty="0" smtClean="0"/>
              <a:t>        -- To generate n samples, you just have to do this process n times</a:t>
            </a:r>
          </a:p>
          <a:p>
            <a:r>
              <a:rPr lang="en-US" baseline="0" dirty="0" smtClean="0"/>
              <a:t>        -- However, other models usually use MCMC Sampling </a:t>
            </a:r>
            <a:r>
              <a:rPr lang="is-IS" baseline="0" dirty="0" smtClean="0"/>
              <a:t>… which is much more expensive... </a:t>
            </a:r>
            <a:r>
              <a:rPr lang="en-US" baseline="0" dirty="0" smtClean="0"/>
              <a:t>F</a:t>
            </a:r>
            <a:r>
              <a:rPr lang="is-IS" baseline="0" dirty="0" smtClean="0"/>
              <a:t>or instance, even to get 1 sample from those networks, you might have to multiple passes.</a:t>
            </a:r>
          </a:p>
          <a:p>
            <a:r>
              <a:rPr lang="is-IS" baseline="0" dirty="0" smtClean="0"/>
              <a:t>    -- Secondly, other models usually train by optimizing MLE, either directly when it is tractable, or indirectly by constructing a lower bound to it when it is intractable.</a:t>
            </a:r>
          </a:p>
          <a:p>
            <a:r>
              <a:rPr lang="is-IS" baseline="0" dirty="0" smtClean="0"/>
              <a:t>        -- Whereas </a:t>
            </a:r>
            <a:r>
              <a:rPr lang="en-US" dirty="0" smtClean="0"/>
              <a:t>Training in GANs involves Sampling which as</a:t>
            </a:r>
            <a:r>
              <a:rPr lang="en-US" baseline="0" dirty="0" smtClean="0"/>
              <a:t> we saw in the previous bullet is</a:t>
            </a:r>
            <a:r>
              <a:rPr lang="en-US" dirty="0" smtClean="0"/>
              <a:t> inexpensive..</a:t>
            </a:r>
          </a:p>
          <a:p>
            <a:r>
              <a:rPr lang="en-US" dirty="0" smtClean="0"/>
              <a:t>        --</a:t>
            </a:r>
            <a:r>
              <a:rPr lang="en-US" baseline="0" dirty="0" smtClean="0"/>
              <a:t> However, it might introduce its own new set of challenges, which we’ll see soon..</a:t>
            </a:r>
          </a:p>
          <a:p>
            <a:r>
              <a:rPr lang="en-US" baseline="0" dirty="0" smtClean="0"/>
              <a:t>   -- Thirdly, it is conjectured that GANs might be robust to Overfitting since the generator never sees the real training data, but only the output of the discriminator on its own generated </a:t>
            </a:r>
          </a:p>
          <a:p>
            <a:r>
              <a:rPr lang="en-US" baseline="0" dirty="0" smtClean="0"/>
              <a:t>       samples.</a:t>
            </a:r>
          </a:p>
          <a:p>
            <a:r>
              <a:rPr lang="en-US" baseline="0" dirty="0" smtClean="0"/>
              <a:t>   -- And lastly, because GANs have been empirically shown to </a:t>
            </a:r>
            <a:r>
              <a:rPr lang="en-US" dirty="0" smtClean="0"/>
              <a:t>generate</a:t>
            </a:r>
            <a:r>
              <a:rPr lang="en-US" baseline="0" dirty="0" smtClean="0"/>
              <a:t> sharper images as compared to the other Deep Generative Models</a:t>
            </a:r>
          </a:p>
        </p:txBody>
      </p:sp>
      <p:sp>
        <p:nvSpPr>
          <p:cNvPr id="4" name="Slide Number Placeholder 3"/>
          <p:cNvSpPr>
            <a:spLocks noGrp="1"/>
          </p:cNvSpPr>
          <p:nvPr>
            <p:ph type="sldNum" sz="quarter" idx="10"/>
          </p:nvPr>
        </p:nvSpPr>
        <p:spPr/>
        <p:txBody>
          <a:bodyPr/>
          <a:lstStyle/>
          <a:p>
            <a:fld id="{78DB0076-630D-7D42-977B-3616ED790CCC}" type="slidenum">
              <a:rPr lang="en-US" smtClean="0"/>
              <a:t>23</a:t>
            </a:fld>
            <a:endParaRPr lang="en-US"/>
          </a:p>
        </p:txBody>
      </p:sp>
    </p:spTree>
    <p:extLst>
      <p:ext uri="{BB962C8B-B14F-4D97-AF65-F5344CB8AC3E}">
        <p14:creationId xmlns:p14="http://schemas.microsoft.com/office/powerpoint/2010/main" val="15928861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This</a:t>
            </a:r>
            <a:r>
              <a:rPr lang="en-US" baseline="0" dirty="0" smtClean="0"/>
              <a:t> is not as such a problem with GANs, but more of a design choice.. Thus people are working on hybrid of GANs and VAEs now</a:t>
            </a:r>
            <a:r>
              <a:rPr lang="is-IS" baseline="0" dirty="0" smtClean="0"/>
              <a:t>… which we’ll probably see in the next lecture</a:t>
            </a:r>
            <a:endParaRPr lang="en-US" dirty="0" smtClean="0"/>
          </a:p>
          <a:p>
            <a:endParaRPr lang="en-US" dirty="0" smtClean="0"/>
          </a:p>
          <a:p>
            <a:r>
              <a:rPr lang="en-US" dirty="0" smtClean="0"/>
              <a:t>-- A part of the reason why we discussed DC-GAN and why it became so popular is because as it turns out, </a:t>
            </a:r>
            <a:r>
              <a:rPr lang="en-US" baseline="0" dirty="0" smtClean="0"/>
              <a:t>it’s is not easy to train GANs</a:t>
            </a:r>
          </a:p>
          <a:p>
            <a:r>
              <a:rPr lang="en-US" baseline="0" dirty="0" smtClean="0"/>
              <a:t>-- DC-GAN architecture was one of the first architectures that could train GANs to generate good images.</a:t>
            </a:r>
          </a:p>
          <a:p>
            <a:r>
              <a:rPr lang="en-US" baseline="0" dirty="0" smtClean="0"/>
              <a:t>    -- So, when you’ll start reading GAN papers, you’ll see that people directly borough DC-GAN’s generator, even though it’s not very well understood as to why it works well.</a:t>
            </a:r>
          </a:p>
          <a:p>
            <a:endParaRPr lang="en-US" baseline="0" dirty="0" smtClean="0"/>
          </a:p>
          <a:p>
            <a:r>
              <a:rPr lang="en-US" baseline="0" dirty="0" smtClean="0"/>
              <a:t>-- So, to be specific, GANs have two major training challenges :-</a:t>
            </a:r>
          </a:p>
          <a:p>
            <a:r>
              <a:rPr lang="en-US" baseline="0" dirty="0" smtClean="0"/>
              <a:t>    -- Non-Convergence</a:t>
            </a:r>
          </a:p>
          <a:p>
            <a:r>
              <a:rPr lang="en-US" baseline="0" dirty="0" smtClean="0"/>
              <a:t>    -- Mode-Collapse</a:t>
            </a:r>
            <a:endParaRPr lang="en-US" dirty="0"/>
          </a:p>
        </p:txBody>
      </p:sp>
      <p:sp>
        <p:nvSpPr>
          <p:cNvPr id="4" name="Slide Number Placeholder 3"/>
          <p:cNvSpPr>
            <a:spLocks noGrp="1"/>
          </p:cNvSpPr>
          <p:nvPr>
            <p:ph type="sldNum" sz="quarter" idx="10"/>
          </p:nvPr>
        </p:nvSpPr>
        <p:spPr/>
        <p:txBody>
          <a:bodyPr/>
          <a:lstStyle/>
          <a:p>
            <a:fld id="{78DB0076-630D-7D42-977B-3616ED790CCC}" type="slidenum">
              <a:rPr lang="en-US" smtClean="0"/>
              <a:t>24</a:t>
            </a:fld>
            <a:endParaRPr lang="en-US"/>
          </a:p>
        </p:txBody>
      </p:sp>
    </p:spTree>
    <p:extLst>
      <p:ext uri="{BB962C8B-B14F-4D97-AF65-F5344CB8AC3E}">
        <p14:creationId xmlns:p14="http://schemas.microsoft.com/office/powerpoint/2010/main" val="18341318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a:t>
            </a:r>
            <a:r>
              <a:rPr lang="en-US" baseline="0" dirty="0" smtClean="0"/>
              <a:t> look at Non-Convergence first..</a:t>
            </a:r>
            <a:endParaRPr lang="en-US" dirty="0"/>
          </a:p>
        </p:txBody>
      </p:sp>
      <p:sp>
        <p:nvSpPr>
          <p:cNvPr id="4" name="Slide Number Placeholder 3"/>
          <p:cNvSpPr>
            <a:spLocks noGrp="1"/>
          </p:cNvSpPr>
          <p:nvPr>
            <p:ph type="sldNum" sz="quarter" idx="10"/>
          </p:nvPr>
        </p:nvSpPr>
        <p:spPr/>
        <p:txBody>
          <a:bodyPr/>
          <a:lstStyle/>
          <a:p>
            <a:fld id="{78DB0076-630D-7D42-977B-3616ED790CCC}" type="slidenum">
              <a:rPr lang="en-US" smtClean="0"/>
              <a:t>25</a:t>
            </a:fld>
            <a:endParaRPr lang="en-US"/>
          </a:p>
        </p:txBody>
      </p:sp>
    </p:spTree>
    <p:extLst>
      <p:ext uri="{BB962C8B-B14F-4D97-AF65-F5344CB8AC3E}">
        <p14:creationId xmlns:p14="http://schemas.microsoft.com/office/powerpoint/2010/main" val="10217537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Having</a:t>
            </a:r>
            <a:r>
              <a:rPr lang="en-US" baseline="0" dirty="0" smtClean="0"/>
              <a:t> seen an example of Non-Convergence, let’s see </a:t>
            </a:r>
            <a:r>
              <a:rPr lang="en-US" dirty="0" smtClean="0"/>
              <a:t>why</a:t>
            </a:r>
            <a:r>
              <a:rPr lang="en-US" baseline="0" dirty="0" smtClean="0"/>
              <a:t> this might</a:t>
            </a:r>
            <a:r>
              <a:rPr lang="en-US" dirty="0" smtClean="0"/>
              <a:t> be happening</a:t>
            </a:r>
            <a:r>
              <a:rPr lang="is-IS" dirty="0" smtClean="0"/>
              <a:t>…</a:t>
            </a:r>
            <a:endParaRPr lang="en-US" dirty="0" smtClean="0"/>
          </a:p>
          <a:p>
            <a:r>
              <a:rPr lang="en-US" dirty="0" smtClean="0"/>
              <a:t>[..]</a:t>
            </a:r>
          </a:p>
          <a:p>
            <a:r>
              <a:rPr lang="en-US" dirty="0" smtClean="0"/>
              <a:t>--So</a:t>
            </a:r>
            <a:r>
              <a:rPr lang="en-US" baseline="0" dirty="0" smtClean="0"/>
              <a:t>, what kind of convergences guarantees do we really have?</a:t>
            </a:r>
          </a:p>
          <a:p>
            <a:endParaRPr lang="en-US" dirty="0"/>
          </a:p>
        </p:txBody>
      </p:sp>
      <p:sp>
        <p:nvSpPr>
          <p:cNvPr id="4" name="Slide Number Placeholder 3"/>
          <p:cNvSpPr>
            <a:spLocks noGrp="1"/>
          </p:cNvSpPr>
          <p:nvPr>
            <p:ph type="sldNum" sz="quarter" idx="10"/>
          </p:nvPr>
        </p:nvSpPr>
        <p:spPr/>
        <p:txBody>
          <a:bodyPr/>
          <a:lstStyle/>
          <a:p>
            <a:fld id="{78DB0076-630D-7D42-977B-3616ED790CCC}" type="slidenum">
              <a:rPr lang="en-US" smtClean="0"/>
              <a:t>26</a:t>
            </a:fld>
            <a:endParaRPr lang="en-US"/>
          </a:p>
        </p:txBody>
      </p:sp>
    </p:spTree>
    <p:extLst>
      <p:ext uri="{BB962C8B-B14F-4D97-AF65-F5344CB8AC3E}">
        <p14:creationId xmlns:p14="http://schemas.microsoft.com/office/powerpoint/2010/main" val="3660339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very few values of hyper-parameters, it might lead to damped oscillations, but not in general .. which is contrary to </a:t>
            </a:r>
            <a:r>
              <a:rPr lang="en-US" dirty="0" err="1" smtClean="0"/>
              <a:t>Backprop</a:t>
            </a:r>
            <a:r>
              <a:rPr lang="en-US" dirty="0" smtClean="0"/>
              <a:t> where if you’ll let the program run long enough with decaying step size, it will converge</a:t>
            </a:r>
          </a:p>
          <a:p>
            <a:endParaRPr lang="en-US" dirty="0"/>
          </a:p>
        </p:txBody>
      </p:sp>
      <p:sp>
        <p:nvSpPr>
          <p:cNvPr id="4" name="Slide Number Placeholder 3"/>
          <p:cNvSpPr>
            <a:spLocks noGrp="1"/>
          </p:cNvSpPr>
          <p:nvPr>
            <p:ph type="sldNum" sz="quarter" idx="10"/>
          </p:nvPr>
        </p:nvSpPr>
        <p:spPr/>
        <p:txBody>
          <a:bodyPr/>
          <a:lstStyle/>
          <a:p>
            <a:fld id="{78DB0076-630D-7D42-977B-3616ED790CCC}" type="slidenum">
              <a:rPr lang="en-US" smtClean="0"/>
              <a:t>27</a:t>
            </a:fld>
            <a:endParaRPr lang="en-US"/>
          </a:p>
        </p:txBody>
      </p:sp>
    </p:spTree>
    <p:extLst>
      <p:ext uri="{BB962C8B-B14F-4D97-AF65-F5344CB8AC3E}">
        <p14:creationId xmlns:p14="http://schemas.microsoft.com/office/powerpoint/2010/main" val="16581341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very few values of hyper-parameters, it might lead to damped oscillations, but not in general .. which is contrary to </a:t>
            </a:r>
            <a:r>
              <a:rPr lang="en-US" dirty="0" err="1" smtClean="0"/>
              <a:t>Backprop</a:t>
            </a:r>
            <a:r>
              <a:rPr lang="en-US" dirty="0" smtClean="0"/>
              <a:t> where if you’ll let the program run long enough with decaying step size, it will converge</a:t>
            </a:r>
          </a:p>
        </p:txBody>
      </p:sp>
      <p:sp>
        <p:nvSpPr>
          <p:cNvPr id="4" name="Slide Number Placeholder 3"/>
          <p:cNvSpPr>
            <a:spLocks noGrp="1"/>
          </p:cNvSpPr>
          <p:nvPr>
            <p:ph type="sldNum" sz="quarter" idx="10"/>
          </p:nvPr>
        </p:nvSpPr>
        <p:spPr/>
        <p:txBody>
          <a:bodyPr/>
          <a:lstStyle/>
          <a:p>
            <a:fld id="{78DB0076-630D-7D42-977B-3616ED790CCC}" type="slidenum">
              <a:rPr lang="en-US" smtClean="0"/>
              <a:t>28</a:t>
            </a:fld>
            <a:endParaRPr lang="en-US"/>
          </a:p>
        </p:txBody>
      </p:sp>
    </p:spTree>
    <p:extLst>
      <p:ext uri="{BB962C8B-B14F-4D97-AF65-F5344CB8AC3E}">
        <p14:creationId xmlns:p14="http://schemas.microsoft.com/office/powerpoint/2010/main" val="10924589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Having</a:t>
            </a:r>
            <a:r>
              <a:rPr lang="en-US" baseline="0" dirty="0" smtClean="0"/>
              <a:t> seen the convergence problems, let’s look at the next challenge of Mode-Collapse.</a:t>
            </a:r>
            <a:endParaRPr lang="en-US" dirty="0"/>
          </a:p>
        </p:txBody>
      </p:sp>
      <p:sp>
        <p:nvSpPr>
          <p:cNvPr id="4" name="Slide Number Placeholder 3"/>
          <p:cNvSpPr>
            <a:spLocks noGrp="1"/>
          </p:cNvSpPr>
          <p:nvPr>
            <p:ph type="sldNum" sz="quarter" idx="10"/>
          </p:nvPr>
        </p:nvSpPr>
        <p:spPr/>
        <p:txBody>
          <a:bodyPr/>
          <a:lstStyle/>
          <a:p>
            <a:fld id="{78DB0076-630D-7D42-977B-3616ED790CCC}" type="slidenum">
              <a:rPr lang="en-US" smtClean="0"/>
              <a:t>29</a:t>
            </a:fld>
            <a:endParaRPr lang="en-US"/>
          </a:p>
        </p:txBody>
      </p:sp>
    </p:spTree>
    <p:extLst>
      <p:ext uri="{BB962C8B-B14F-4D97-AF65-F5344CB8AC3E}">
        <p14:creationId xmlns:p14="http://schemas.microsoft.com/office/powerpoint/2010/main" val="11253424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p>
          <a:p>
            <a:r>
              <a:rPr lang="en-US" dirty="0" smtClean="0"/>
              <a:t>-- For instance, given that</a:t>
            </a:r>
            <a:r>
              <a:rPr lang="en-US" baseline="0" dirty="0" smtClean="0"/>
              <a:t> your real examples are generated from this 2D Gaussian Distribution (with 8 modes), you would expect your generated distribution to follow this trajectory</a:t>
            </a:r>
          </a:p>
          <a:p>
            <a:r>
              <a:rPr lang="en-US" baseline="0" dirty="0" smtClean="0"/>
              <a:t>-- However, in practice, this happens.. i.e. your generated samples move from one mode to another, and fail to capture all the modes .. Thus, you don’t get diversity in the generated samples</a:t>
            </a:r>
            <a:endParaRPr lang="en-US" dirty="0"/>
          </a:p>
        </p:txBody>
      </p:sp>
      <p:sp>
        <p:nvSpPr>
          <p:cNvPr id="4" name="Slide Number Placeholder 3"/>
          <p:cNvSpPr>
            <a:spLocks noGrp="1"/>
          </p:cNvSpPr>
          <p:nvPr>
            <p:ph type="sldNum" sz="quarter" idx="10"/>
          </p:nvPr>
        </p:nvSpPr>
        <p:spPr/>
        <p:txBody>
          <a:bodyPr/>
          <a:lstStyle/>
          <a:p>
            <a:fld id="{78DB0076-630D-7D42-977B-3616ED790CCC}" type="slidenum">
              <a:rPr lang="en-US" smtClean="0"/>
              <a:t>30</a:t>
            </a:fld>
            <a:endParaRPr lang="en-US"/>
          </a:p>
        </p:txBody>
      </p:sp>
    </p:spTree>
    <p:extLst>
      <p:ext uri="{BB962C8B-B14F-4D97-AF65-F5344CB8AC3E}">
        <p14:creationId xmlns:p14="http://schemas.microsoft.com/office/powerpoint/2010/main" val="12696084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GAN</a:t>
            </a:r>
            <a:r>
              <a:rPr lang="en-US" baseline="0" dirty="0" smtClean="0"/>
              <a:t> is an acronym for </a:t>
            </a:r>
            <a:r>
              <a:rPr lang="en-US" dirty="0" smtClean="0"/>
              <a:t>Generative Adversarial Networks.</a:t>
            </a:r>
          </a:p>
          <a:p>
            <a:endParaRPr lang="en-US" dirty="0" smtClean="0"/>
          </a:p>
          <a:p>
            <a:r>
              <a:rPr lang="en-US" dirty="0" smtClean="0"/>
              <a:t>-- Where,</a:t>
            </a:r>
            <a:r>
              <a:rPr lang="en-US" baseline="0" dirty="0" smtClean="0"/>
              <a:t> the Generative part refers to the fact that GANs are Generative models</a:t>
            </a:r>
          </a:p>
          <a:p>
            <a:r>
              <a:rPr lang="en-US" baseline="0" dirty="0" smtClean="0"/>
              <a:t>-- The Adversarial part refers to the fact that GANs are trained in an adversarial manner</a:t>
            </a:r>
          </a:p>
          <a:p>
            <a:r>
              <a:rPr lang="en-US" baseline="0" dirty="0" smtClean="0"/>
              <a:t>-- And the Networks part refers to the fact that GANs use Deep Neural Nets.</a:t>
            </a:r>
          </a:p>
          <a:p>
            <a:endParaRPr lang="en-US" baseline="0" dirty="0" smtClean="0"/>
          </a:p>
          <a:p>
            <a:r>
              <a:rPr lang="en-US" baseline="0" dirty="0" smtClean="0"/>
              <a:t>Now, we’ll look at the Generative and Adversarial components in detail </a:t>
            </a:r>
            <a:r>
              <a:rPr lang="is-IS" baseline="0" dirty="0" smtClean="0"/>
              <a:t>…</a:t>
            </a:r>
            <a:endParaRPr lang="en-US" dirty="0"/>
          </a:p>
        </p:txBody>
      </p:sp>
      <p:sp>
        <p:nvSpPr>
          <p:cNvPr id="4" name="Slide Number Placeholder 3"/>
          <p:cNvSpPr>
            <a:spLocks noGrp="1"/>
          </p:cNvSpPr>
          <p:nvPr>
            <p:ph type="sldNum" sz="quarter" idx="10"/>
          </p:nvPr>
        </p:nvSpPr>
        <p:spPr/>
        <p:txBody>
          <a:bodyPr/>
          <a:lstStyle/>
          <a:p>
            <a:fld id="{08B033B7-D674-D149-B883-7C98B92BD65E}"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8047327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 Let’s look at some real images where this phenomena happens.</a:t>
            </a:r>
          </a:p>
        </p:txBody>
      </p:sp>
      <p:sp>
        <p:nvSpPr>
          <p:cNvPr id="4" name="Slide Number Placeholder 3"/>
          <p:cNvSpPr>
            <a:spLocks noGrp="1"/>
          </p:cNvSpPr>
          <p:nvPr>
            <p:ph type="sldNum" sz="quarter" idx="10"/>
          </p:nvPr>
        </p:nvSpPr>
        <p:spPr/>
        <p:txBody>
          <a:bodyPr/>
          <a:lstStyle/>
          <a:p>
            <a:fld id="{78DB0076-630D-7D42-977B-3616ED790CCC}" type="slidenum">
              <a:rPr lang="en-US" smtClean="0"/>
              <a:t>31</a:t>
            </a:fld>
            <a:endParaRPr lang="en-US"/>
          </a:p>
        </p:txBody>
      </p:sp>
    </p:spTree>
    <p:extLst>
      <p:ext uri="{BB962C8B-B14F-4D97-AF65-F5344CB8AC3E}">
        <p14:creationId xmlns:p14="http://schemas.microsoft.com/office/powerpoint/2010/main" val="9715462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 So, Mode-Collapse and Non-Convergence are some of the most active research areas in GANs</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 Until the end of the last year it wasn’t well understood as to why Mode-Collapse happens</a:t>
            </a:r>
            <a:r>
              <a:rPr lang="is-IS" baseline="0" dirty="0" smtClean="0"/>
              <a:t>… and thus, </a:t>
            </a:r>
            <a:r>
              <a:rPr lang="en-US" baseline="0" dirty="0" smtClean="0"/>
              <a:t>most of the proposed solutions were pure heuristics</a:t>
            </a:r>
            <a:r>
              <a:rPr lang="is-IS" baseline="0" dirty="0" smtClean="0"/>
              <a:t>… we’ll briefly look at Mini-Batch GANs as one heuristic that sort of make sense and is worth discussing </a:t>
            </a:r>
          </a:p>
          <a:p>
            <a:pPr marL="0" marR="0" indent="0" algn="l" defTabSz="914400" rtl="0" eaLnBrk="1" fontAlgn="auto" latinLnBrk="0" hangingPunct="1">
              <a:lnSpc>
                <a:spcPct val="100000"/>
              </a:lnSpc>
              <a:spcBef>
                <a:spcPts val="0"/>
              </a:spcBef>
              <a:spcAft>
                <a:spcPts val="0"/>
              </a:spcAft>
              <a:buClrTx/>
              <a:buSzTx/>
              <a:buFontTx/>
              <a:buNone/>
              <a:tabLst/>
              <a:defRPr/>
            </a:pPr>
            <a:r>
              <a:rPr lang="is-IS" baseline="0" dirty="0" smtClean="0"/>
              <a:t>-- This year, in the late January, there have been several attempts at explaining Mode-Collapse and coming with principled solutions to address it.. </a:t>
            </a:r>
          </a:p>
          <a:p>
            <a:pPr marL="0" marR="0" indent="0" algn="l" defTabSz="914400" rtl="0" eaLnBrk="1" fontAlgn="auto" latinLnBrk="0" hangingPunct="1">
              <a:lnSpc>
                <a:spcPct val="100000"/>
              </a:lnSpc>
              <a:spcBef>
                <a:spcPts val="0"/>
              </a:spcBef>
              <a:spcAft>
                <a:spcPts val="0"/>
              </a:spcAft>
              <a:buClrTx/>
              <a:buSzTx/>
              <a:buFontTx/>
              <a:buNone/>
              <a:tabLst/>
              <a:defRPr/>
            </a:pPr>
            <a:r>
              <a:rPr lang="is-IS" baseline="0" dirty="0" smtClean="0"/>
              <a:t>    However, given the extremely theoretical nature of those papers, they will not be of general interest, thus we recommend people to go back and have a look at them.</a:t>
            </a:r>
          </a:p>
          <a:p>
            <a:pPr marL="0" marR="0" indent="0" algn="l" defTabSz="914400" rtl="0" eaLnBrk="1" fontAlgn="auto" latinLnBrk="0" hangingPunct="1">
              <a:lnSpc>
                <a:spcPct val="100000"/>
              </a:lnSpc>
              <a:spcBef>
                <a:spcPts val="0"/>
              </a:spcBef>
              <a:spcAft>
                <a:spcPts val="0"/>
              </a:spcAft>
              <a:buClrTx/>
              <a:buSzTx/>
              <a:buFontTx/>
              <a:buNone/>
              <a:tabLst/>
              <a:defRPr/>
            </a:pPr>
            <a:r>
              <a:rPr lang="is-IS" baseline="0" dirty="0" smtClean="0"/>
              <a:t>-- We’ll however very briefly look at the basic idea of one of such paper .. Unrolled GAN</a:t>
            </a:r>
          </a:p>
          <a:p>
            <a:pPr marL="0" marR="0" indent="0" algn="l" defTabSz="914400" rtl="0" eaLnBrk="1" fontAlgn="auto" latinLnBrk="0" hangingPunct="1">
              <a:lnSpc>
                <a:spcPct val="100000"/>
              </a:lnSpc>
              <a:spcBef>
                <a:spcPts val="0"/>
              </a:spcBef>
              <a:spcAft>
                <a:spcPts val="0"/>
              </a:spcAft>
              <a:buClrTx/>
              <a:buSzTx/>
              <a:buFontTx/>
              <a:buNone/>
              <a:tabLst/>
              <a:defRPr/>
            </a:pPr>
            <a:r>
              <a:rPr lang="is-IS" baseline="0" dirty="0" smtClean="0"/>
              <a:t>-- And then we’ll move on to some cool things..</a:t>
            </a:r>
            <a:endParaRPr lang="en-US" dirty="0" smtClean="0"/>
          </a:p>
        </p:txBody>
      </p:sp>
      <p:sp>
        <p:nvSpPr>
          <p:cNvPr id="4" name="Slide Number Placeholder 3"/>
          <p:cNvSpPr>
            <a:spLocks noGrp="1"/>
          </p:cNvSpPr>
          <p:nvPr>
            <p:ph type="sldNum" sz="quarter" idx="10"/>
          </p:nvPr>
        </p:nvSpPr>
        <p:spPr/>
        <p:txBody>
          <a:bodyPr/>
          <a:lstStyle/>
          <a:p>
            <a:fld id="{78DB0076-630D-7D42-977B-3616ED790CCC}" type="slidenum">
              <a:rPr lang="en-US" smtClean="0"/>
              <a:t>32</a:t>
            </a:fld>
            <a:endParaRPr lang="en-US"/>
          </a:p>
        </p:txBody>
      </p:sp>
    </p:spTree>
    <p:extLst>
      <p:ext uri="{BB962C8B-B14F-4D97-AF65-F5344CB8AC3E}">
        <p14:creationId xmlns:p14="http://schemas.microsoft.com/office/powerpoint/2010/main" val="11645290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Let’s look at the first heuristic of Mini-Batch GANs</a:t>
            </a:r>
          </a:p>
        </p:txBody>
      </p:sp>
      <p:sp>
        <p:nvSpPr>
          <p:cNvPr id="4" name="Slide Number Placeholder 3"/>
          <p:cNvSpPr>
            <a:spLocks noGrp="1"/>
          </p:cNvSpPr>
          <p:nvPr>
            <p:ph type="sldNum" sz="quarter" idx="10"/>
          </p:nvPr>
        </p:nvSpPr>
        <p:spPr/>
        <p:txBody>
          <a:bodyPr/>
          <a:lstStyle/>
          <a:p>
            <a:fld id="{78DB0076-630D-7D42-977B-3616ED790CCC}" type="slidenum">
              <a:rPr lang="en-US" smtClean="0"/>
              <a:t>33</a:t>
            </a:fld>
            <a:endParaRPr lang="en-US"/>
          </a:p>
        </p:txBody>
      </p:sp>
    </p:spTree>
    <p:extLst>
      <p:ext uri="{BB962C8B-B14F-4D97-AF65-F5344CB8AC3E}">
        <p14:creationId xmlns:p14="http://schemas.microsoft.com/office/powerpoint/2010/main" val="8294165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So</a:t>
            </a:r>
            <a:r>
              <a:rPr lang="en-US" baseline="0" dirty="0" smtClean="0"/>
              <a:t> intuitively, when mode collapse happens .. Our generator is still producing good samples .. But a very few number of them</a:t>
            </a:r>
          </a:p>
          <a:p>
            <a:r>
              <a:rPr lang="en-US" baseline="0" dirty="0" smtClean="0"/>
              <a:t>    -- And thus, the Discriminator can’t do anything about it since the fake samples are still realistic.</a:t>
            </a:r>
          </a:p>
          <a:p>
            <a:r>
              <a:rPr lang="en-US" baseline="0" dirty="0" smtClean="0"/>
              <a:t>-- So, if we want to tackle this problem, one way to do that is to let the Discriminator know about this edge-case, so that when it sees it happening, it can mark those samples as fake.</a:t>
            </a:r>
          </a:p>
          <a:p>
            <a:r>
              <a:rPr lang="en-US" baseline="0" dirty="0" smtClean="0"/>
              <a:t>-- To be more formal, let the Discriminator look at the entire batch of generated samples instead of a single example, so that if it sees lack of diversity, it can assign fake labels to the entire batch.</a:t>
            </a:r>
          </a:p>
          <a:p>
            <a:r>
              <a:rPr lang="en-US" baseline="0" dirty="0" smtClean="0"/>
              <a:t>-- Thus, to fool the Discriminator, your Generator will be forced to generate diverse samples.</a:t>
            </a:r>
          </a:p>
        </p:txBody>
      </p:sp>
      <p:sp>
        <p:nvSpPr>
          <p:cNvPr id="4" name="Slide Number Placeholder 3"/>
          <p:cNvSpPr>
            <a:spLocks noGrp="1"/>
          </p:cNvSpPr>
          <p:nvPr>
            <p:ph type="sldNum" sz="quarter" idx="10"/>
          </p:nvPr>
        </p:nvSpPr>
        <p:spPr/>
        <p:txBody>
          <a:bodyPr/>
          <a:lstStyle/>
          <a:p>
            <a:fld id="{78DB0076-630D-7D42-977B-3616ED790CCC}" type="slidenum">
              <a:rPr lang="en-US" smtClean="0"/>
              <a:t>34</a:t>
            </a:fld>
            <a:endParaRPr lang="en-US"/>
          </a:p>
        </p:txBody>
      </p:sp>
    </p:spTree>
    <p:extLst>
      <p:ext uri="{BB962C8B-B14F-4D97-AF65-F5344CB8AC3E}">
        <p14:creationId xmlns:p14="http://schemas.microsoft.com/office/powerpoint/2010/main" val="13351764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 So, that</a:t>
            </a:r>
            <a:r>
              <a:rPr lang="uk-UA" baseline="0" dirty="0" smtClean="0"/>
              <a:t>’</a:t>
            </a:r>
            <a:r>
              <a:rPr lang="en-US" baseline="0" dirty="0" smtClean="0"/>
              <a:t>s the underlying idea, however, in practice, we just mine some features from the batch that capture the diversity .. For instance L2 norm of the distance between pair of samples .. And feed those features to the discriminator along with the image.</a:t>
            </a:r>
          </a:p>
          <a:p>
            <a:r>
              <a:rPr lang="en-US" baseline="0" dirty="0" smtClean="0"/>
              <a:t>-- Since, the real dataset will have diversity.. These features will have a different value as compared to the values for a non-diverse fake batch .. Thus Discriminator will be able to identify the fake samples </a:t>
            </a:r>
            <a:r>
              <a:rPr lang="is-IS" baseline="0" dirty="0" smtClean="0"/>
              <a:t>… which in turn will force the Generator to produce diverse samples</a:t>
            </a: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78DB0076-630D-7D42-977B-3616ED790CCC}" type="slidenum">
              <a:rPr lang="en-US" smtClean="0"/>
              <a:t>35</a:t>
            </a:fld>
            <a:endParaRPr lang="en-US"/>
          </a:p>
        </p:txBody>
      </p:sp>
    </p:spTree>
    <p:extLst>
      <p:ext uri="{BB962C8B-B14F-4D97-AF65-F5344CB8AC3E}">
        <p14:creationId xmlns:p14="http://schemas.microsoft.com/office/powerpoint/2010/main" val="16667444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Let’s look at</a:t>
            </a:r>
            <a:r>
              <a:rPr lang="en-US" baseline="0" dirty="0" smtClean="0"/>
              <a:t> the second heuristic of supervising with labels</a:t>
            </a:r>
            <a:endParaRPr lang="en-US" dirty="0" smtClean="0"/>
          </a:p>
        </p:txBody>
      </p:sp>
      <p:sp>
        <p:nvSpPr>
          <p:cNvPr id="4" name="Slide Number Placeholder 3"/>
          <p:cNvSpPr>
            <a:spLocks noGrp="1"/>
          </p:cNvSpPr>
          <p:nvPr>
            <p:ph type="sldNum" sz="quarter" idx="10"/>
          </p:nvPr>
        </p:nvSpPr>
        <p:spPr/>
        <p:txBody>
          <a:bodyPr/>
          <a:lstStyle/>
          <a:p>
            <a:fld id="{78DB0076-630D-7D42-977B-3616ED790CCC}" type="slidenum">
              <a:rPr lang="en-US" smtClean="0"/>
              <a:t>36</a:t>
            </a:fld>
            <a:endParaRPr lang="en-US"/>
          </a:p>
        </p:txBody>
      </p:sp>
    </p:spTree>
    <p:extLst>
      <p:ext uri="{BB962C8B-B14F-4D97-AF65-F5344CB8AC3E}">
        <p14:creationId xmlns:p14="http://schemas.microsoft.com/office/powerpoint/2010/main" val="121383391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 purely heuristic method – there is no understanding</a:t>
            </a:r>
            <a:r>
              <a:rPr lang="en-US" baseline="0" dirty="0" smtClean="0"/>
              <a:t> as to why this method works</a:t>
            </a:r>
            <a:r>
              <a:rPr lang="is-IS" baseline="0" dirty="0" smtClean="0"/>
              <a:t>…</a:t>
            </a:r>
            <a:endParaRPr lang="en-US" dirty="0" smtClean="0"/>
          </a:p>
          <a:p>
            <a:endParaRPr lang="en-US" baseline="0" dirty="0" smtClean="0"/>
          </a:p>
          <a:p>
            <a:r>
              <a:rPr lang="en-US" baseline="0" dirty="0" smtClean="0"/>
              <a:t>The idea is very simple i.e. instead of having a binary classification problem of Fake vs Real in the Discriminator .. You replace it with a Multi-class classification problem where K classes are for the K labels in the dataset, and the K+1th class is for the fake image.</a:t>
            </a:r>
          </a:p>
          <a:p>
            <a:endParaRPr lang="en-US" baseline="0" dirty="0" smtClean="0"/>
          </a:p>
          <a:p>
            <a:r>
              <a:rPr lang="en-US" baseline="0" dirty="0" smtClean="0"/>
              <a:t>And correspondingly modify the cross-entropy loss .. So the new cross entropy loss now will contain K+1 terms.</a:t>
            </a:r>
          </a:p>
        </p:txBody>
      </p:sp>
      <p:sp>
        <p:nvSpPr>
          <p:cNvPr id="4" name="Slide Number Placeholder 3"/>
          <p:cNvSpPr>
            <a:spLocks noGrp="1"/>
          </p:cNvSpPr>
          <p:nvPr>
            <p:ph type="sldNum" sz="quarter" idx="10"/>
          </p:nvPr>
        </p:nvSpPr>
        <p:spPr/>
        <p:txBody>
          <a:bodyPr/>
          <a:lstStyle/>
          <a:p>
            <a:fld id="{78DB0076-630D-7D42-977B-3616ED790CCC}" type="slidenum">
              <a:rPr lang="en-US" smtClean="0"/>
              <a:t>37</a:t>
            </a:fld>
            <a:endParaRPr lang="en-US"/>
          </a:p>
        </p:txBody>
      </p:sp>
    </p:spTree>
    <p:extLst>
      <p:ext uri="{BB962C8B-B14F-4D97-AF65-F5344CB8AC3E}">
        <p14:creationId xmlns:p14="http://schemas.microsoft.com/office/powerpoint/2010/main" val="149158012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&lt;&lt;Insert Conditions on such a Energy Function&gt;&gt;</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This kind of loss function can be generalized by having the discriminator as an Energy function that assigns high energy to fake samples and low energy to real samples.</a:t>
            </a:r>
          </a:p>
          <a:p>
            <a:endParaRPr lang="en-US" dirty="0" smtClean="0"/>
          </a:p>
          <a:p>
            <a:endParaRPr lang="en-US" dirty="0" smtClean="0"/>
          </a:p>
          <a:p>
            <a:r>
              <a:rPr lang="en-US" dirty="0" smtClean="0"/>
              <a:t>Outputting</a:t>
            </a:r>
            <a:r>
              <a:rPr lang="en-US" baseline="0" dirty="0" smtClean="0"/>
              <a:t> probabilities require</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78DB0076-630D-7D42-977B-3616ED790CCC}" type="slidenum">
              <a:rPr lang="en-US" smtClean="0"/>
              <a:t>38</a:t>
            </a:fld>
            <a:endParaRPr lang="en-US"/>
          </a:p>
        </p:txBody>
      </p:sp>
    </p:spTree>
    <p:extLst>
      <p:ext uri="{BB962C8B-B14F-4D97-AF65-F5344CB8AC3E}">
        <p14:creationId xmlns:p14="http://schemas.microsoft.com/office/powerpoint/2010/main" val="205010872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&lt;&lt;Insert Conditions on such a Energy Function&gt;&gt;</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This kind of loss function can be generalized by having the discriminator as an Energy function that assigns high energy to fake samples and low energy to real samples.</a:t>
            </a:r>
          </a:p>
          <a:p>
            <a:endParaRPr lang="en-US" dirty="0" smtClean="0"/>
          </a:p>
          <a:p>
            <a:endParaRPr lang="en-US" dirty="0" smtClean="0"/>
          </a:p>
          <a:p>
            <a:r>
              <a:rPr lang="en-US" dirty="0" smtClean="0"/>
              <a:t>Outputting</a:t>
            </a:r>
            <a:r>
              <a:rPr lang="en-US" baseline="0" dirty="0" smtClean="0"/>
              <a:t> probabilities require</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78DB0076-630D-7D42-977B-3616ED790CCC}" type="slidenum">
              <a:rPr lang="en-US" smtClean="0"/>
              <a:t>39</a:t>
            </a:fld>
            <a:endParaRPr lang="en-US"/>
          </a:p>
        </p:txBody>
      </p:sp>
    </p:spTree>
    <p:extLst>
      <p:ext uri="{BB962C8B-B14F-4D97-AF65-F5344CB8AC3E}">
        <p14:creationId xmlns:p14="http://schemas.microsoft.com/office/powerpoint/2010/main" val="58206352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&lt;&lt;Some thoughts on the changes in the training algo. here&gt;&gt;</a:t>
            </a:r>
          </a:p>
          <a:p>
            <a:r>
              <a:rPr lang="en-US" dirty="0" smtClean="0"/>
              <a:t>&lt;&lt;Also, include some results from the paper i.e. what did this objective achieve&gt;&gt;</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&lt;&lt;Some people have also tried </a:t>
            </a:r>
            <a:r>
              <a:rPr lang="en-US" dirty="0" err="1" smtClean="0"/>
              <a:t>Denoising</a:t>
            </a:r>
            <a:r>
              <a:rPr lang="en-US" dirty="0" smtClean="0"/>
              <a:t> AutoEncoders&gt;&gt;</a:t>
            </a:r>
          </a:p>
          <a:p>
            <a:endParaRPr lang="en-US" dirty="0" smtClean="0"/>
          </a:p>
        </p:txBody>
      </p:sp>
      <p:sp>
        <p:nvSpPr>
          <p:cNvPr id="4" name="Slide Number Placeholder 3"/>
          <p:cNvSpPr>
            <a:spLocks noGrp="1"/>
          </p:cNvSpPr>
          <p:nvPr>
            <p:ph type="sldNum" sz="quarter" idx="10"/>
          </p:nvPr>
        </p:nvSpPr>
        <p:spPr/>
        <p:txBody>
          <a:bodyPr/>
          <a:lstStyle/>
          <a:p>
            <a:fld id="{78DB0076-630D-7D42-977B-3616ED790CCC}" type="slidenum">
              <a:rPr lang="en-US" smtClean="0"/>
              <a:t>40</a:t>
            </a:fld>
            <a:endParaRPr lang="en-US"/>
          </a:p>
        </p:txBody>
      </p:sp>
    </p:spTree>
    <p:extLst>
      <p:ext uri="{BB962C8B-B14F-4D97-AF65-F5344CB8AC3E}">
        <p14:creationId xmlns:p14="http://schemas.microsoft.com/office/powerpoint/2010/main" val="13686225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what are</a:t>
            </a:r>
            <a:r>
              <a:rPr lang="en-US" baseline="0" dirty="0" smtClean="0"/>
              <a:t> Generative models and why do they matter</a:t>
            </a:r>
          </a:p>
          <a:p>
            <a:r>
              <a:rPr lang="en-US" baseline="0" dirty="0" smtClean="0"/>
              <a:t>-- Until now, we have only seen Discriminative models in class</a:t>
            </a:r>
          </a:p>
          <a:p>
            <a:r>
              <a:rPr lang="en-US" baseline="0" dirty="0" smtClean="0"/>
              <a:t>-- I.e. We were given an image and the task was to label the image as a whole or some parts of it.</a:t>
            </a:r>
          </a:p>
          <a:p>
            <a:r>
              <a:rPr lang="en-US" baseline="0" dirty="0" smtClean="0"/>
              <a:t>-- I.e. if X is your image, and Y is the label, we were essentially estimating the distribution P(Y|X)</a:t>
            </a:r>
          </a:p>
          <a:p>
            <a:r>
              <a:rPr lang="en-US" baseline="0" dirty="0" smtClean="0"/>
              <a:t>-- And we saw many architectures CNNs, RNNs that are very good at such tasks.</a:t>
            </a:r>
          </a:p>
          <a:p>
            <a:endParaRPr lang="en-US" baseline="0" dirty="0" smtClean="0"/>
          </a:p>
          <a:p>
            <a:r>
              <a:rPr lang="en-US" baseline="0" dirty="0" smtClean="0"/>
              <a:t>So, discriminative models have several advantages</a:t>
            </a:r>
          </a:p>
          <a:p>
            <a:r>
              <a:rPr lang="en-US" baseline="0" dirty="0" smtClean="0"/>
              <a:t>-- We get to estimate less number of parameters in a supervised learning setting</a:t>
            </a:r>
          </a:p>
          <a:p>
            <a:r>
              <a:rPr lang="en-US" baseline="0" dirty="0" smtClean="0"/>
              <a:t>-- Give us useful latent representations that we can use across tasks, for instance as we saw in the earlier lectures, we can use the output activations of an intermediate layer of VGGNet as a dense representation of an image.</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08B033B7-D674-D149-B883-7C98B92BD65E}"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170347168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Like DC-GAN .. EB-GANs are able to generate good high resolution images</a:t>
            </a:r>
            <a:endParaRPr lang="en-US" dirty="0"/>
          </a:p>
        </p:txBody>
      </p:sp>
      <p:sp>
        <p:nvSpPr>
          <p:cNvPr id="4" name="Slide Number Placeholder 3"/>
          <p:cNvSpPr>
            <a:spLocks noGrp="1"/>
          </p:cNvSpPr>
          <p:nvPr>
            <p:ph type="sldNum" sz="quarter" idx="10"/>
          </p:nvPr>
        </p:nvSpPr>
        <p:spPr/>
        <p:txBody>
          <a:bodyPr/>
          <a:lstStyle/>
          <a:p>
            <a:fld id="{78DB0076-630D-7D42-977B-3616ED790CCC}" type="slidenum">
              <a:rPr lang="en-US" smtClean="0"/>
              <a:t>41</a:t>
            </a:fld>
            <a:endParaRPr lang="en-US"/>
          </a:p>
        </p:txBody>
      </p:sp>
    </p:spTree>
    <p:extLst>
      <p:ext uri="{BB962C8B-B14F-4D97-AF65-F5344CB8AC3E}">
        <p14:creationId xmlns:p14="http://schemas.microsoft.com/office/powerpoint/2010/main" val="113618618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They</a:t>
            </a:r>
            <a:r>
              <a:rPr lang="en-US" baseline="0" dirty="0" smtClean="0"/>
              <a:t> also do a good job at generating ugly celebrities</a:t>
            </a:r>
            <a:r>
              <a:rPr lang="en-US" baseline="0" dirty="0" smtClean="0"/>
              <a:t>..</a:t>
            </a:r>
            <a:endParaRPr lang="en-US" baseline="0" dirty="0" smtClean="0"/>
          </a:p>
        </p:txBody>
      </p:sp>
      <p:sp>
        <p:nvSpPr>
          <p:cNvPr id="4" name="Slide Number Placeholder 3"/>
          <p:cNvSpPr>
            <a:spLocks noGrp="1"/>
          </p:cNvSpPr>
          <p:nvPr>
            <p:ph type="sldNum" sz="quarter" idx="10"/>
          </p:nvPr>
        </p:nvSpPr>
        <p:spPr/>
        <p:txBody>
          <a:bodyPr/>
          <a:lstStyle/>
          <a:p>
            <a:fld id="{78DB0076-630D-7D42-977B-3616ED790CCC}" type="slidenum">
              <a:rPr lang="en-US" smtClean="0"/>
              <a:t>42</a:t>
            </a:fld>
            <a:endParaRPr lang="en-US"/>
          </a:p>
        </p:txBody>
      </p:sp>
    </p:spTree>
    <p:extLst>
      <p:ext uri="{BB962C8B-B14F-4D97-AF65-F5344CB8AC3E}">
        <p14:creationId xmlns:p14="http://schemas.microsoft.com/office/powerpoint/2010/main" val="177223251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r>
              <a:rPr lang="en-US" baseline="0" dirty="0" smtClean="0"/>
              <a:t> So, training GANs is tricky, but when they do work, they can do some really cool stuff.. </a:t>
            </a:r>
            <a:r>
              <a:rPr lang="en-US" baseline="0" smtClean="0"/>
              <a:t>I’ll </a:t>
            </a:r>
            <a:r>
              <a:rPr lang="en-US" baseline="0" dirty="0" smtClean="0"/>
              <a:t>cover one such cool application, and then Bhargav will go over the rest</a:t>
            </a:r>
          </a:p>
          <a:p>
            <a:r>
              <a:rPr lang="en-US" dirty="0" smtClean="0"/>
              <a:t>--</a:t>
            </a:r>
            <a:r>
              <a:rPr lang="en-US" baseline="0" dirty="0" smtClean="0"/>
              <a:t> So, until now we just said that, if you want to generate an image from GANs, sample from a noise distribution, and propagate it through the network.. However, we had no control over what we’ll end up generating</a:t>
            </a:r>
          </a:p>
          <a:p>
            <a:r>
              <a:rPr lang="en-US" baseline="0" dirty="0" smtClean="0"/>
              <a:t>-- Won’t it be cool, if by changing just one dimension in the noise vector, we can control some aspect of the image </a:t>
            </a:r>
          </a:p>
          <a:p>
            <a:r>
              <a:rPr lang="en-US" baseline="0" dirty="0" smtClean="0"/>
              <a:t>    -- For instance, let’s say with one initialization of the z vector, I get the first image, now if by changing just one dimension of the z vector,</a:t>
            </a:r>
            <a:br>
              <a:rPr lang="en-US" baseline="0" dirty="0" smtClean="0"/>
            </a:br>
            <a:r>
              <a:rPr lang="en-US" baseline="0" dirty="0" smtClean="0"/>
              <a:t>        I can make my image to change the pose, it would be pretty cool.. So, in that case, that particular dimension will be handling the pose</a:t>
            </a:r>
          </a:p>
          <a:p>
            <a:r>
              <a:rPr lang="en-US" baseline="0" dirty="0" smtClean="0"/>
              <a:t>        of the image.</a:t>
            </a:r>
          </a:p>
          <a:p>
            <a:r>
              <a:rPr lang="en-US" baseline="0" dirty="0" smtClean="0"/>
              <a:t>    -- Similarly, a second z dimension can cover the Elevation of the image, a third z dimension can cover the Lighting and the fourth, the </a:t>
            </a:r>
          </a:p>
          <a:p>
            <a:r>
              <a:rPr lang="en-US" baseline="0" dirty="0" smtClean="0"/>
              <a:t>       width of the image.</a:t>
            </a:r>
          </a:p>
          <a:p>
            <a:r>
              <a:rPr lang="en-US" baseline="0" dirty="0" smtClean="0"/>
              <a:t>-- Note that, you’ll most likely never find so many poses of the same person in your training set, however, your generator has learnt to control these aspects by looking at different poses of different people.</a:t>
            </a:r>
          </a:p>
          <a:p>
            <a:r>
              <a:rPr lang="en-US" baseline="0" dirty="0" smtClean="0"/>
              <a:t>-- So, this is pretty cool</a:t>
            </a:r>
            <a:r>
              <a:rPr lang="is-IS" baseline="0" dirty="0" smtClean="0"/>
              <a:t>…  Just imagine how much robust your standard training can become by looking at all these additional examples</a:t>
            </a:r>
            <a:endParaRPr lang="en-US" baseline="0" dirty="0" smtClean="0"/>
          </a:p>
        </p:txBody>
      </p:sp>
      <p:sp>
        <p:nvSpPr>
          <p:cNvPr id="4" name="Slide Number Placeholder 3"/>
          <p:cNvSpPr>
            <a:spLocks noGrp="1"/>
          </p:cNvSpPr>
          <p:nvPr>
            <p:ph type="sldNum" sz="quarter" idx="10"/>
          </p:nvPr>
        </p:nvSpPr>
        <p:spPr/>
        <p:txBody>
          <a:bodyPr/>
          <a:lstStyle/>
          <a:p>
            <a:fld id="{78DB0076-630D-7D42-977B-3616ED790CCC}" type="slidenum">
              <a:rPr lang="en-US" smtClean="0"/>
              <a:t>43</a:t>
            </a:fld>
            <a:endParaRPr lang="en-US"/>
          </a:p>
        </p:txBody>
      </p:sp>
    </p:spTree>
    <p:extLst>
      <p:ext uri="{BB962C8B-B14F-4D97-AF65-F5344CB8AC3E}">
        <p14:creationId xmlns:p14="http://schemas.microsoft.com/office/powerpoint/2010/main" val="21152862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is another example</a:t>
            </a:r>
            <a:r>
              <a:rPr lang="is-IS" baseline="0" dirty="0" smtClean="0"/>
              <a:t>…</a:t>
            </a:r>
          </a:p>
          <a:p>
            <a:endParaRPr lang="is-IS" baseline="0" dirty="0" smtClean="0"/>
          </a:p>
          <a:p>
            <a:r>
              <a:rPr lang="is-IS" baseline="0" dirty="0" smtClean="0"/>
              <a:t>-- So, some of you might be able to relate it to DCGANs, in which subtraction and addition of images was meaningful (even though there was nothing in the objective that was enforcing it), thus such patterns were sort of distributed across multiple z dimensions... </a:t>
            </a:r>
          </a:p>
          <a:p>
            <a:r>
              <a:rPr lang="is-IS" baseline="0" dirty="0" smtClean="0"/>
              <a:t>-- But what we want here is to be able to enforce this requirement in the objective so that we can get such disentagled dimensions where one dimension covers one aspect of the image.</a:t>
            </a:r>
          </a:p>
          <a:p>
            <a:r>
              <a:rPr lang="is-IS" baseline="0" dirty="0" smtClean="0"/>
              <a:t>-- That’s what InfoGANs were designed to accomplish.</a:t>
            </a:r>
          </a:p>
        </p:txBody>
      </p:sp>
      <p:sp>
        <p:nvSpPr>
          <p:cNvPr id="4" name="Slide Number Placeholder 3"/>
          <p:cNvSpPr>
            <a:spLocks noGrp="1"/>
          </p:cNvSpPr>
          <p:nvPr>
            <p:ph type="sldNum" sz="quarter" idx="10"/>
          </p:nvPr>
        </p:nvSpPr>
        <p:spPr/>
        <p:txBody>
          <a:bodyPr/>
          <a:lstStyle/>
          <a:p>
            <a:fld id="{EFFE15C6-FC19-4FDE-B716-C2B4976BD70E}" type="slidenum">
              <a:rPr lang="en-US" smtClean="0"/>
              <a:t>44</a:t>
            </a:fld>
            <a:endParaRPr lang="en-US"/>
          </a:p>
        </p:txBody>
      </p:sp>
    </p:spTree>
    <p:extLst>
      <p:ext uri="{BB962C8B-B14F-4D97-AF65-F5344CB8AC3E}">
        <p14:creationId xmlns:p14="http://schemas.microsoft.com/office/powerpoint/2010/main" val="172609649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FE15C6-FC19-4FDE-B716-C2B4976BD70E}" type="slidenum">
              <a:rPr lang="en-US" smtClean="0"/>
              <a:t>45</a:t>
            </a:fld>
            <a:endParaRPr lang="en-US"/>
          </a:p>
        </p:txBody>
      </p:sp>
    </p:spTree>
    <p:extLst>
      <p:ext uri="{BB962C8B-B14F-4D97-AF65-F5344CB8AC3E}">
        <p14:creationId xmlns:p14="http://schemas.microsoft.com/office/powerpoint/2010/main" val="100627899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FE15C6-FC19-4FDE-B716-C2B4976BD70E}" type="slidenum">
              <a:rPr lang="en-US" smtClean="0"/>
              <a:t>46</a:t>
            </a:fld>
            <a:endParaRPr lang="en-US"/>
          </a:p>
        </p:txBody>
      </p:sp>
    </p:spTree>
    <p:extLst>
      <p:ext uri="{BB962C8B-B14F-4D97-AF65-F5344CB8AC3E}">
        <p14:creationId xmlns:p14="http://schemas.microsoft.com/office/powerpoint/2010/main" val="111734394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FE15C6-FC19-4FDE-B716-C2B4976BD70E}" type="slidenum">
              <a:rPr lang="en-US" smtClean="0"/>
              <a:t>47</a:t>
            </a:fld>
            <a:endParaRPr lang="en-US"/>
          </a:p>
        </p:txBody>
      </p:sp>
    </p:spTree>
    <p:extLst>
      <p:ext uri="{BB962C8B-B14F-4D97-AF65-F5344CB8AC3E}">
        <p14:creationId xmlns:p14="http://schemas.microsoft.com/office/powerpoint/2010/main" val="155874290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Posterior lik</a:t>
            </a:r>
            <a:r>
              <a:rPr lang="en-US" baseline="0" dirty="0" smtClean="0"/>
              <a:t>e term</a:t>
            </a:r>
            <a:endParaRPr lang="en-US" dirty="0"/>
          </a:p>
        </p:txBody>
      </p:sp>
      <p:sp>
        <p:nvSpPr>
          <p:cNvPr id="4" name="Slide Number Placeholder 3"/>
          <p:cNvSpPr>
            <a:spLocks noGrp="1"/>
          </p:cNvSpPr>
          <p:nvPr>
            <p:ph type="sldNum" sz="quarter" idx="10"/>
          </p:nvPr>
        </p:nvSpPr>
        <p:spPr/>
        <p:txBody>
          <a:bodyPr/>
          <a:lstStyle/>
          <a:p>
            <a:fld id="{78DB0076-630D-7D42-977B-3616ED790CCC}" type="slidenum">
              <a:rPr lang="en-US" smtClean="0"/>
              <a:t>48</a:t>
            </a:fld>
            <a:endParaRPr lang="en-US"/>
          </a:p>
        </p:txBody>
      </p:sp>
    </p:spTree>
    <p:extLst>
      <p:ext uri="{BB962C8B-B14F-4D97-AF65-F5344CB8AC3E}">
        <p14:creationId xmlns:p14="http://schemas.microsoft.com/office/powerpoint/2010/main" val="86364677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Quick Recap here.</a:t>
            </a:r>
          </a:p>
        </p:txBody>
      </p:sp>
      <p:sp>
        <p:nvSpPr>
          <p:cNvPr id="4" name="Slide Number Placeholder 3"/>
          <p:cNvSpPr>
            <a:spLocks noGrp="1"/>
          </p:cNvSpPr>
          <p:nvPr>
            <p:ph type="sldNum" sz="quarter" idx="10"/>
          </p:nvPr>
        </p:nvSpPr>
        <p:spPr/>
        <p:txBody>
          <a:bodyPr/>
          <a:lstStyle/>
          <a:p>
            <a:fld id="{78DB0076-630D-7D42-977B-3616ED790CCC}" type="slidenum">
              <a:rPr lang="en-US" smtClean="0"/>
              <a:t>49</a:t>
            </a:fld>
            <a:endParaRPr lang="en-US"/>
          </a:p>
        </p:txBody>
      </p:sp>
    </p:spTree>
    <p:extLst>
      <p:ext uri="{BB962C8B-B14F-4D97-AF65-F5344CB8AC3E}">
        <p14:creationId xmlns:p14="http://schemas.microsoft.com/office/powerpoint/2010/main" val="151987481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Does not have to be</a:t>
            </a:r>
            <a:r>
              <a:rPr lang="en-US" baseline="0" dirty="0" smtClean="0"/>
              <a:t> class labels. We can condition on any explicit supervision available.</a:t>
            </a:r>
            <a:endParaRPr lang="en-US" dirty="0"/>
          </a:p>
        </p:txBody>
      </p:sp>
      <p:sp>
        <p:nvSpPr>
          <p:cNvPr id="4" name="Slide Number Placeholder 3"/>
          <p:cNvSpPr>
            <a:spLocks noGrp="1"/>
          </p:cNvSpPr>
          <p:nvPr>
            <p:ph type="sldNum" sz="quarter" idx="10"/>
          </p:nvPr>
        </p:nvSpPr>
        <p:spPr/>
        <p:txBody>
          <a:bodyPr/>
          <a:lstStyle/>
          <a:p>
            <a:fld id="{EFFE15C6-FC19-4FDE-B716-C2B4976BD70E}" type="slidenum">
              <a:rPr lang="en-US" smtClean="0"/>
              <a:t>50</a:t>
            </a:fld>
            <a:endParaRPr lang="en-US"/>
          </a:p>
        </p:txBody>
      </p:sp>
    </p:spTree>
    <p:extLst>
      <p:ext uri="{BB962C8B-B14F-4D97-AF65-F5344CB8AC3E}">
        <p14:creationId xmlns:p14="http://schemas.microsoft.com/office/powerpoint/2010/main" val="536669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 Now, let’s look at some cool things that you can do with GANs</a:t>
            </a:r>
          </a:p>
          <a:p>
            <a:r>
              <a:rPr lang="en-US" baseline="0" dirty="0" smtClean="0"/>
              <a:t>-- [Next Video Frame Prediction]</a:t>
            </a:r>
            <a:r>
              <a:rPr lang="en-US" dirty="0" smtClean="0"/>
              <a:t/>
            </a:r>
            <a:br>
              <a:rPr lang="en-US" dirty="0" smtClean="0"/>
            </a:br>
            <a:endParaRPr lang="en-US" baseline="0" dirty="0" smtClean="0"/>
          </a:p>
        </p:txBody>
      </p:sp>
      <p:sp>
        <p:nvSpPr>
          <p:cNvPr id="4" name="Slide Number Placeholder 3"/>
          <p:cNvSpPr>
            <a:spLocks noGrp="1"/>
          </p:cNvSpPr>
          <p:nvPr>
            <p:ph type="sldNum" sz="quarter" idx="10"/>
          </p:nvPr>
        </p:nvSpPr>
        <p:spPr/>
        <p:txBody>
          <a:bodyPr/>
          <a:lstStyle/>
          <a:p>
            <a:fld id="{08B033B7-D674-D149-B883-7C98B92BD65E}"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1015745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FE15C6-FC19-4FDE-B716-C2B4976BD70E}" type="slidenum">
              <a:rPr lang="en-US" smtClean="0"/>
              <a:t>51</a:t>
            </a:fld>
            <a:endParaRPr lang="en-US"/>
          </a:p>
        </p:txBody>
      </p:sp>
    </p:spTree>
    <p:extLst>
      <p:ext uri="{BB962C8B-B14F-4D97-AF65-F5344CB8AC3E}">
        <p14:creationId xmlns:p14="http://schemas.microsoft.com/office/powerpoint/2010/main" val="6641669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Quick Recap here.</a:t>
            </a:r>
          </a:p>
        </p:txBody>
      </p:sp>
      <p:sp>
        <p:nvSpPr>
          <p:cNvPr id="4" name="Slide Number Placeholder 3"/>
          <p:cNvSpPr>
            <a:spLocks noGrp="1"/>
          </p:cNvSpPr>
          <p:nvPr>
            <p:ph type="sldNum" sz="quarter" idx="10"/>
          </p:nvPr>
        </p:nvSpPr>
        <p:spPr/>
        <p:txBody>
          <a:bodyPr/>
          <a:lstStyle/>
          <a:p>
            <a:fld id="{78DB0076-630D-7D42-977B-3616ED790CCC}" type="slidenum">
              <a:rPr lang="en-US" smtClean="0"/>
              <a:t>52</a:t>
            </a:fld>
            <a:endParaRPr lang="en-US"/>
          </a:p>
        </p:txBody>
      </p:sp>
    </p:spTree>
    <p:extLst>
      <p:ext uri="{BB962C8B-B14F-4D97-AF65-F5344CB8AC3E}">
        <p14:creationId xmlns:p14="http://schemas.microsoft.com/office/powerpoint/2010/main" val="33517772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FE15C6-FC19-4FDE-B716-C2B4976BD70E}" type="slidenum">
              <a:rPr lang="en-US" smtClean="0"/>
              <a:t>53</a:t>
            </a:fld>
            <a:endParaRPr lang="en-US"/>
          </a:p>
        </p:txBody>
      </p:sp>
    </p:spTree>
    <p:extLst>
      <p:ext uri="{BB962C8B-B14F-4D97-AF65-F5344CB8AC3E}">
        <p14:creationId xmlns:p14="http://schemas.microsoft.com/office/powerpoint/2010/main" val="198356513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DCGAN shows a set of constraints that work for training GANs and most of the application follow their architecture closely.</a:t>
            </a:r>
          </a:p>
          <a:p>
            <a:endParaRPr lang="en-US" baseline="0" dirty="0" smtClean="0"/>
          </a:p>
          <a:p>
            <a:r>
              <a:rPr lang="en-US" baseline="0" dirty="0" smtClean="0"/>
              <a:t>No need to design effective loss functions for each domain. GAN gives a “structured loss” for free.</a:t>
            </a:r>
            <a:endParaRPr lang="en-US" dirty="0"/>
          </a:p>
        </p:txBody>
      </p:sp>
      <p:sp>
        <p:nvSpPr>
          <p:cNvPr id="4" name="Slide Number Placeholder 3"/>
          <p:cNvSpPr>
            <a:spLocks noGrp="1"/>
          </p:cNvSpPr>
          <p:nvPr>
            <p:ph type="sldNum" sz="quarter" idx="10"/>
          </p:nvPr>
        </p:nvSpPr>
        <p:spPr/>
        <p:txBody>
          <a:bodyPr/>
          <a:lstStyle/>
          <a:p>
            <a:fld id="{EFFE15C6-FC19-4FDE-B716-C2B4976BD70E}" type="slidenum">
              <a:rPr lang="en-US" smtClean="0"/>
              <a:t>54</a:t>
            </a:fld>
            <a:endParaRPr lang="en-US"/>
          </a:p>
        </p:txBody>
      </p:sp>
    </p:spTree>
    <p:extLst>
      <p:ext uri="{BB962C8B-B14F-4D97-AF65-F5344CB8AC3E}">
        <p14:creationId xmlns:p14="http://schemas.microsoft.com/office/powerpoint/2010/main" val="106472442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Talk about the diversity of images</a:t>
            </a:r>
            <a:r>
              <a:rPr lang="en-US" baseline="0" dirty="0" smtClean="0"/>
              <a:t> also.</a:t>
            </a:r>
            <a:endParaRPr lang="en-US" dirty="0"/>
          </a:p>
        </p:txBody>
      </p:sp>
      <p:sp>
        <p:nvSpPr>
          <p:cNvPr id="4" name="Slide Number Placeholder 3"/>
          <p:cNvSpPr>
            <a:spLocks noGrp="1"/>
          </p:cNvSpPr>
          <p:nvPr>
            <p:ph type="sldNum" sz="quarter" idx="10"/>
          </p:nvPr>
        </p:nvSpPr>
        <p:spPr/>
        <p:txBody>
          <a:bodyPr/>
          <a:lstStyle/>
          <a:p>
            <a:fld id="{EFFE15C6-FC19-4FDE-B716-C2B4976BD70E}" type="slidenum">
              <a:rPr lang="en-US" smtClean="0"/>
              <a:t>55</a:t>
            </a:fld>
            <a:endParaRPr lang="en-US"/>
          </a:p>
        </p:txBody>
      </p:sp>
    </p:spTree>
    <p:extLst>
      <p:ext uri="{BB962C8B-B14F-4D97-AF65-F5344CB8AC3E}">
        <p14:creationId xmlns:p14="http://schemas.microsoft.com/office/powerpoint/2010/main" val="181785456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FE15C6-FC19-4FDE-B716-C2B4976BD70E}" type="slidenum">
              <a:rPr lang="en-US" smtClean="0"/>
              <a:t>56</a:t>
            </a:fld>
            <a:endParaRPr lang="en-US"/>
          </a:p>
        </p:txBody>
      </p:sp>
    </p:spTree>
    <p:extLst>
      <p:ext uri="{BB962C8B-B14F-4D97-AF65-F5344CB8AC3E}">
        <p14:creationId xmlns:p14="http://schemas.microsoft.com/office/powerpoint/2010/main" val="212250559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FE15C6-FC19-4FDE-B716-C2B4976BD70E}" type="slidenum">
              <a:rPr lang="en-US" smtClean="0"/>
              <a:t>57</a:t>
            </a:fld>
            <a:endParaRPr lang="en-US"/>
          </a:p>
        </p:txBody>
      </p:sp>
    </p:spTree>
    <p:extLst>
      <p:ext uri="{BB962C8B-B14F-4D97-AF65-F5344CB8AC3E}">
        <p14:creationId xmlns:p14="http://schemas.microsoft.com/office/powerpoint/2010/main" val="163561772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FE15C6-FC19-4FDE-B716-C2B4976BD70E}" type="slidenum">
              <a:rPr lang="en-US" smtClean="0"/>
              <a:t>58</a:t>
            </a:fld>
            <a:endParaRPr lang="en-US"/>
          </a:p>
        </p:txBody>
      </p:sp>
    </p:spTree>
    <p:extLst>
      <p:ext uri="{BB962C8B-B14F-4D97-AF65-F5344CB8AC3E}">
        <p14:creationId xmlns:p14="http://schemas.microsoft.com/office/powerpoint/2010/main" val="68807243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Explain this + Briefly</a:t>
            </a:r>
            <a:r>
              <a:rPr lang="en-US" baseline="0" dirty="0" smtClean="0"/>
              <a:t> talk about how to address this?</a:t>
            </a:r>
            <a:endParaRPr lang="en-US" dirty="0"/>
          </a:p>
        </p:txBody>
      </p:sp>
      <p:sp>
        <p:nvSpPr>
          <p:cNvPr id="4" name="Slide Number Placeholder 3"/>
          <p:cNvSpPr>
            <a:spLocks noGrp="1"/>
          </p:cNvSpPr>
          <p:nvPr>
            <p:ph type="sldNum" sz="quarter" idx="10"/>
          </p:nvPr>
        </p:nvSpPr>
        <p:spPr/>
        <p:txBody>
          <a:bodyPr/>
          <a:lstStyle/>
          <a:p>
            <a:fld id="{EFFE15C6-FC19-4FDE-B716-C2B4976BD70E}" type="slidenum">
              <a:rPr lang="en-US" smtClean="0"/>
              <a:t>59</a:t>
            </a:fld>
            <a:endParaRPr lang="en-US"/>
          </a:p>
        </p:txBody>
      </p:sp>
    </p:spTree>
    <p:extLst>
      <p:ext uri="{BB962C8B-B14F-4D97-AF65-F5344CB8AC3E}">
        <p14:creationId xmlns:p14="http://schemas.microsoft.com/office/powerpoint/2010/main" val="39123399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78DB0076-630D-7D42-977B-3616ED790CCC}" type="slidenum">
              <a:rPr lang="en-US" smtClean="0"/>
              <a:t>60</a:t>
            </a:fld>
            <a:endParaRPr lang="en-US"/>
          </a:p>
        </p:txBody>
      </p:sp>
    </p:spTree>
    <p:extLst>
      <p:ext uri="{BB962C8B-B14F-4D97-AF65-F5344CB8AC3E}">
        <p14:creationId xmlns:p14="http://schemas.microsoft.com/office/powerpoint/2010/main" val="1839083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Right one is the original image</a:t>
            </a:r>
          </a:p>
        </p:txBody>
      </p:sp>
      <p:sp>
        <p:nvSpPr>
          <p:cNvPr id="4" name="Slide Number Placeholder 3"/>
          <p:cNvSpPr>
            <a:spLocks noGrp="1"/>
          </p:cNvSpPr>
          <p:nvPr>
            <p:ph type="sldNum" sz="quarter" idx="10"/>
          </p:nvPr>
        </p:nvSpPr>
        <p:spPr/>
        <p:txBody>
          <a:bodyPr/>
          <a:lstStyle/>
          <a:p>
            <a:fld id="{08B033B7-D674-D149-B883-7C98B92BD65E}"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6941946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do not</a:t>
            </a:r>
            <a:r>
              <a:rPr lang="en-US" baseline="0" dirty="0" smtClean="0"/>
              <a:t> need parallel images here.</a:t>
            </a:r>
            <a:endParaRPr lang="en-US" dirty="0"/>
          </a:p>
        </p:txBody>
      </p:sp>
      <p:sp>
        <p:nvSpPr>
          <p:cNvPr id="4" name="Slide Number Placeholder 3"/>
          <p:cNvSpPr>
            <a:spLocks noGrp="1"/>
          </p:cNvSpPr>
          <p:nvPr>
            <p:ph type="sldNum" sz="quarter" idx="10"/>
          </p:nvPr>
        </p:nvSpPr>
        <p:spPr/>
        <p:txBody>
          <a:bodyPr/>
          <a:lstStyle/>
          <a:p>
            <a:fld id="{EFFE15C6-FC19-4FDE-B716-C2B4976BD70E}" type="slidenum">
              <a:rPr lang="en-US" smtClean="0"/>
              <a:t>61</a:t>
            </a:fld>
            <a:endParaRPr lang="en-US"/>
          </a:p>
        </p:txBody>
      </p:sp>
    </p:spTree>
    <p:extLst>
      <p:ext uri="{BB962C8B-B14F-4D97-AF65-F5344CB8AC3E}">
        <p14:creationId xmlns:p14="http://schemas.microsoft.com/office/powerpoint/2010/main" val="107886966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Interpretation:</a:t>
            </a:r>
            <a:r>
              <a:rPr lang="en-US" baseline="0" dirty="0" smtClean="0"/>
              <a:t> Two teams where each team has two players. Collaboration is established from the weight-sharing constraint.</a:t>
            </a:r>
            <a:endParaRPr lang="en-US" dirty="0" smtClean="0"/>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We do not</a:t>
            </a:r>
            <a:r>
              <a:rPr lang="en-US" baseline="0" dirty="0" smtClean="0"/>
              <a:t> need parallel images here.</a:t>
            </a:r>
            <a:endParaRPr lang="en-US" dirty="0" smtClean="0"/>
          </a:p>
        </p:txBody>
      </p:sp>
      <p:sp>
        <p:nvSpPr>
          <p:cNvPr id="4" name="Slide Number Placeholder 3"/>
          <p:cNvSpPr>
            <a:spLocks noGrp="1"/>
          </p:cNvSpPr>
          <p:nvPr>
            <p:ph type="sldNum" sz="quarter" idx="10"/>
          </p:nvPr>
        </p:nvSpPr>
        <p:spPr/>
        <p:txBody>
          <a:bodyPr/>
          <a:lstStyle/>
          <a:p>
            <a:fld id="{EFFE15C6-FC19-4FDE-B716-C2B4976BD70E}" type="slidenum">
              <a:rPr lang="en-US" smtClean="0"/>
              <a:t>62</a:t>
            </a:fld>
            <a:endParaRPr lang="en-US"/>
          </a:p>
        </p:txBody>
      </p:sp>
    </p:spTree>
    <p:extLst>
      <p:ext uri="{BB962C8B-B14F-4D97-AF65-F5344CB8AC3E}">
        <p14:creationId xmlns:p14="http://schemas.microsoft.com/office/powerpoint/2010/main" val="165607452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FE15C6-FC19-4FDE-B716-C2B4976BD70E}" type="slidenum">
              <a:rPr lang="en-US" smtClean="0"/>
              <a:t>63</a:t>
            </a:fld>
            <a:endParaRPr lang="en-US"/>
          </a:p>
        </p:txBody>
      </p:sp>
    </p:spTree>
    <p:extLst>
      <p:ext uri="{BB962C8B-B14F-4D97-AF65-F5344CB8AC3E}">
        <p14:creationId xmlns:p14="http://schemas.microsoft.com/office/powerpoint/2010/main" val="190526226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a:t>
            </a:r>
            <a:r>
              <a:rPr lang="en-US" baseline="0" dirty="0" smtClean="0"/>
              <a:t> the Generator generates I3, h2, h1, h0 only.</a:t>
            </a:r>
            <a:endParaRPr lang="en-US" dirty="0"/>
          </a:p>
        </p:txBody>
      </p:sp>
      <p:sp>
        <p:nvSpPr>
          <p:cNvPr id="4" name="Slide Number Placeholder 3"/>
          <p:cNvSpPr>
            <a:spLocks noGrp="1"/>
          </p:cNvSpPr>
          <p:nvPr>
            <p:ph type="sldNum" sz="quarter" idx="10"/>
          </p:nvPr>
        </p:nvSpPr>
        <p:spPr/>
        <p:txBody>
          <a:bodyPr/>
          <a:lstStyle/>
          <a:p>
            <a:fld id="{EFFE15C6-FC19-4FDE-B716-C2B4976BD70E}" type="slidenum">
              <a:rPr lang="en-US" smtClean="0"/>
              <a:t>64</a:t>
            </a:fld>
            <a:endParaRPr lang="en-US"/>
          </a:p>
        </p:txBody>
      </p:sp>
    </p:spTree>
    <p:extLst>
      <p:ext uri="{BB962C8B-B14F-4D97-AF65-F5344CB8AC3E}">
        <p14:creationId xmlns:p14="http://schemas.microsoft.com/office/powerpoint/2010/main" val="194919248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a:t>
            </a:r>
            <a:r>
              <a:rPr lang="en-US" baseline="0" dirty="0" smtClean="0"/>
              <a:t> the Generator generates I3, h2, h1, h0 only.</a:t>
            </a:r>
            <a:endParaRPr lang="en-US" dirty="0"/>
          </a:p>
        </p:txBody>
      </p:sp>
      <p:sp>
        <p:nvSpPr>
          <p:cNvPr id="4" name="Slide Number Placeholder 3"/>
          <p:cNvSpPr>
            <a:spLocks noGrp="1"/>
          </p:cNvSpPr>
          <p:nvPr>
            <p:ph type="sldNum" sz="quarter" idx="10"/>
          </p:nvPr>
        </p:nvSpPr>
        <p:spPr/>
        <p:txBody>
          <a:bodyPr/>
          <a:lstStyle/>
          <a:p>
            <a:fld id="{EFFE15C6-FC19-4FDE-B716-C2B4976BD70E}" type="slidenum">
              <a:rPr lang="en-US" smtClean="0"/>
              <a:t>65</a:t>
            </a:fld>
            <a:endParaRPr lang="en-US"/>
          </a:p>
        </p:txBody>
      </p:sp>
    </p:spTree>
    <p:extLst>
      <p:ext uri="{BB962C8B-B14F-4D97-AF65-F5344CB8AC3E}">
        <p14:creationId xmlns:p14="http://schemas.microsoft.com/office/powerpoint/2010/main" val="58780821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Red -&gt; Blur and Downscale</a:t>
            </a:r>
            <a:r>
              <a:rPr lang="en-US" baseline="0" dirty="0" smtClean="0"/>
              <a:t> (by a factor of 2)</a:t>
            </a:r>
          </a:p>
          <a:p>
            <a:r>
              <a:rPr lang="en-US" baseline="0" dirty="0" smtClean="0"/>
              <a:t>Green -&gt; </a:t>
            </a:r>
            <a:r>
              <a:rPr lang="en-US" baseline="0" dirty="0" err="1" smtClean="0"/>
              <a:t>Upsample</a:t>
            </a:r>
            <a:r>
              <a:rPr lang="en-US" baseline="0" dirty="0" smtClean="0"/>
              <a:t> (by a factor of 2)</a:t>
            </a:r>
          </a:p>
          <a:p>
            <a:endParaRPr lang="en-US" baseline="0" dirty="0" smtClean="0"/>
          </a:p>
          <a:p>
            <a:r>
              <a:rPr lang="en-US" baseline="0" dirty="0" smtClean="0"/>
              <a:t>Models at each level is trained independently to learn the required representation.</a:t>
            </a:r>
            <a:endParaRPr lang="en-US" dirty="0"/>
          </a:p>
        </p:txBody>
      </p:sp>
      <p:sp>
        <p:nvSpPr>
          <p:cNvPr id="4" name="Slide Number Placeholder 3"/>
          <p:cNvSpPr>
            <a:spLocks noGrp="1"/>
          </p:cNvSpPr>
          <p:nvPr>
            <p:ph type="sldNum" sz="quarter" idx="10"/>
          </p:nvPr>
        </p:nvSpPr>
        <p:spPr/>
        <p:txBody>
          <a:bodyPr/>
          <a:lstStyle/>
          <a:p>
            <a:fld id="{EFFE15C6-FC19-4FDE-B716-C2B4976BD70E}" type="slidenum">
              <a:rPr lang="en-US" smtClean="0"/>
              <a:t>66</a:t>
            </a:fld>
            <a:endParaRPr lang="en-US"/>
          </a:p>
        </p:txBody>
      </p:sp>
    </p:spTree>
    <p:extLst>
      <p:ext uri="{BB962C8B-B14F-4D97-AF65-F5344CB8AC3E}">
        <p14:creationId xmlns:p14="http://schemas.microsoft.com/office/powerpoint/2010/main" val="182127245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FE15C6-FC19-4FDE-B716-C2B4976BD70E}" type="slidenum">
              <a:rPr lang="en-US" smtClean="0"/>
              <a:t>67</a:t>
            </a:fld>
            <a:endParaRPr lang="en-US"/>
          </a:p>
        </p:txBody>
      </p:sp>
    </p:spTree>
    <p:extLst>
      <p:ext uri="{BB962C8B-B14F-4D97-AF65-F5344CB8AC3E}">
        <p14:creationId xmlns:p14="http://schemas.microsoft.com/office/powerpoint/2010/main" val="157064299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FE15C6-FC19-4FDE-B716-C2B4976BD70E}" type="slidenum">
              <a:rPr lang="en-US" smtClean="0"/>
              <a:t>68</a:t>
            </a:fld>
            <a:endParaRPr lang="en-US"/>
          </a:p>
        </p:txBody>
      </p:sp>
    </p:spTree>
    <p:extLst>
      <p:ext uri="{BB962C8B-B14F-4D97-AF65-F5344CB8AC3E}">
        <p14:creationId xmlns:p14="http://schemas.microsoft.com/office/powerpoint/2010/main" val="27969847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FE15C6-FC19-4FDE-B716-C2B4976BD70E}" type="slidenum">
              <a:rPr lang="en-US" smtClean="0"/>
              <a:t>69</a:t>
            </a:fld>
            <a:endParaRPr lang="en-US"/>
          </a:p>
        </p:txBody>
      </p:sp>
    </p:spTree>
    <p:extLst>
      <p:ext uri="{BB962C8B-B14F-4D97-AF65-F5344CB8AC3E}">
        <p14:creationId xmlns:p14="http://schemas.microsoft.com/office/powerpoint/2010/main" val="104247683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FE15C6-FC19-4FDE-B716-C2B4976BD70E}" type="slidenum">
              <a:rPr lang="en-US" smtClean="0"/>
              <a:t>72</a:t>
            </a:fld>
            <a:endParaRPr lang="en-US"/>
          </a:p>
        </p:txBody>
      </p:sp>
    </p:spTree>
    <p:extLst>
      <p:ext uri="{BB962C8B-B14F-4D97-AF65-F5344CB8AC3E}">
        <p14:creationId xmlns:p14="http://schemas.microsoft.com/office/powerpoint/2010/main" val="1402078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 Draw strokes and the network generates images for you.</a:t>
            </a:r>
          </a:p>
          <a:p>
            <a:endParaRPr lang="en-US" baseline="0" dirty="0" smtClean="0"/>
          </a:p>
        </p:txBody>
      </p:sp>
      <p:sp>
        <p:nvSpPr>
          <p:cNvPr id="4" name="Slide Number Placeholder 3"/>
          <p:cNvSpPr>
            <a:spLocks noGrp="1"/>
          </p:cNvSpPr>
          <p:nvPr>
            <p:ph type="sldNum" sz="quarter" idx="10"/>
          </p:nvPr>
        </p:nvSpPr>
        <p:spPr/>
        <p:txBody>
          <a:bodyPr/>
          <a:lstStyle/>
          <a:p>
            <a:fld id="{08B033B7-D674-D149-B883-7C98B92BD65E}"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13252258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t>
            </a:r>
          </a:p>
        </p:txBody>
      </p:sp>
      <p:sp>
        <p:nvSpPr>
          <p:cNvPr id="4" name="Slide Number Placeholder 3"/>
          <p:cNvSpPr>
            <a:spLocks noGrp="1"/>
          </p:cNvSpPr>
          <p:nvPr>
            <p:ph type="sldNum" sz="quarter" idx="10"/>
          </p:nvPr>
        </p:nvSpPr>
        <p:spPr/>
        <p:txBody>
          <a:bodyPr/>
          <a:lstStyle/>
          <a:p>
            <a:fld id="{08B033B7-D674-D149-B883-7C98B92BD65E}"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18532891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look at the real GAN architecture now :-</a:t>
            </a:r>
          </a:p>
          <a:p>
            <a:r>
              <a:rPr lang="en-US" dirty="0" smtClean="0"/>
              <a:t>-- We have two networks here Generator and Discriminator</a:t>
            </a:r>
          </a:p>
          <a:p>
            <a:r>
              <a:rPr lang="en-US" dirty="0" smtClean="0"/>
              <a:t>--</a:t>
            </a:r>
            <a:r>
              <a:rPr lang="en-US" baseline="0" dirty="0" smtClean="0"/>
              <a:t> Discriminator gets input from both the Generator and Real training samples and predicts which one is real and which one is fake.</a:t>
            </a:r>
          </a:p>
          <a:p>
            <a:r>
              <a:rPr lang="en-US" baseline="0" dirty="0" smtClean="0"/>
              <a:t>-- The way Generator generates fake images is .. It randomly samples a noise z, passes it through its network, and the output of the network gives us the image.</a:t>
            </a:r>
          </a:p>
          <a:p>
            <a:r>
              <a:rPr lang="en-US" baseline="0" dirty="0" smtClean="0"/>
              <a:t>    -- So, the rationale with that will be that z is sort of your latent representation for the image.. And you generate the image from your latent representation by passing it through</a:t>
            </a:r>
            <a:br>
              <a:rPr lang="en-US" baseline="0" dirty="0" smtClean="0"/>
            </a:br>
            <a:r>
              <a:rPr lang="en-US" baseline="0" dirty="0" smtClean="0"/>
              <a:t>        the generator network.</a:t>
            </a:r>
          </a:p>
          <a:p>
            <a:endParaRPr lang="en-US" baseline="0" dirty="0" smtClean="0"/>
          </a:p>
          <a:p>
            <a:r>
              <a:rPr lang="en-US" baseline="0" dirty="0" smtClean="0"/>
              <a:t>Never directly see true samples.</a:t>
            </a:r>
          </a:p>
        </p:txBody>
      </p:sp>
      <p:sp>
        <p:nvSpPr>
          <p:cNvPr id="4" name="Slide Number Placeholder 3"/>
          <p:cNvSpPr>
            <a:spLocks noGrp="1"/>
          </p:cNvSpPr>
          <p:nvPr>
            <p:ph type="sldNum" sz="quarter" idx="10"/>
          </p:nvPr>
        </p:nvSpPr>
        <p:spPr/>
        <p:txBody>
          <a:bodyPr/>
          <a:lstStyle/>
          <a:p>
            <a:fld id="{08B033B7-D674-D149-B883-7C98B92BD65E}"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2032501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E30F45F-9BAE-EB4E-A586-7CC332B21F78}" type="datetimeFigureOut">
              <a:rPr lang="en-US" smtClean="0">
                <a:solidFill>
                  <a:prstClr val="black">
                    <a:tint val="75000"/>
                  </a:prstClr>
                </a:solidFill>
              </a:rPr>
              <a:pPr/>
              <a:t>2/23/17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96A9CCC-7EDC-0142-861F-925E2BAFE0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64770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E30F45F-9BAE-EB4E-A586-7CC332B21F78}" type="datetimeFigureOut">
              <a:rPr lang="en-US" smtClean="0">
                <a:solidFill>
                  <a:prstClr val="black">
                    <a:tint val="75000"/>
                  </a:prstClr>
                </a:solidFill>
              </a:rPr>
              <a:pPr/>
              <a:t>2/23/17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96A9CCC-7EDC-0142-861F-925E2BAFE0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70280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E30F45F-9BAE-EB4E-A586-7CC332B21F78}" type="datetimeFigureOut">
              <a:rPr lang="en-US" smtClean="0">
                <a:solidFill>
                  <a:prstClr val="black">
                    <a:tint val="75000"/>
                  </a:prstClr>
                </a:solidFill>
              </a:rPr>
              <a:pPr/>
              <a:t>2/23/17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96A9CCC-7EDC-0142-861F-925E2BAFE0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90418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E30F45F-9BAE-EB4E-A586-7CC332B21F78}" type="datetimeFigureOut">
              <a:rPr lang="en-US" smtClean="0">
                <a:solidFill>
                  <a:prstClr val="black">
                    <a:tint val="75000"/>
                  </a:prstClr>
                </a:solidFill>
              </a:rPr>
              <a:pPr/>
              <a:t>2/23/17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96A9CCC-7EDC-0142-861F-925E2BAFE0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36670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E30F45F-9BAE-EB4E-A586-7CC332B21F78}" type="datetimeFigureOut">
              <a:rPr lang="en-US" smtClean="0">
                <a:solidFill>
                  <a:prstClr val="black">
                    <a:tint val="75000"/>
                  </a:prstClr>
                </a:solidFill>
              </a:rPr>
              <a:pPr/>
              <a:t>2/23/17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96A9CCC-7EDC-0142-861F-925E2BAFE0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46125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E30F45F-9BAE-EB4E-A586-7CC332B21F78}" type="datetimeFigureOut">
              <a:rPr lang="en-US" smtClean="0">
                <a:solidFill>
                  <a:prstClr val="black">
                    <a:tint val="75000"/>
                  </a:prstClr>
                </a:solidFill>
              </a:rPr>
              <a:pPr/>
              <a:t>2/23/17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96A9CCC-7EDC-0142-861F-925E2BAFE0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52826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E30F45F-9BAE-EB4E-A586-7CC332B21F78}" type="datetimeFigureOut">
              <a:rPr lang="en-US" smtClean="0">
                <a:solidFill>
                  <a:prstClr val="black">
                    <a:tint val="75000"/>
                  </a:prstClr>
                </a:solidFill>
              </a:rPr>
              <a:pPr/>
              <a:t>2/23/17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96A9CCC-7EDC-0142-861F-925E2BAFE0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48830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E30F45F-9BAE-EB4E-A586-7CC332B21F78}" type="datetimeFigureOut">
              <a:rPr lang="en-US" smtClean="0">
                <a:solidFill>
                  <a:prstClr val="black">
                    <a:tint val="75000"/>
                  </a:prstClr>
                </a:solidFill>
              </a:rPr>
              <a:pPr/>
              <a:t>2/23/17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96A9CCC-7EDC-0142-861F-925E2BAFE0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86045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E30F45F-9BAE-EB4E-A586-7CC332B21F78}" type="datetimeFigureOut">
              <a:rPr lang="en-US" smtClean="0">
                <a:solidFill>
                  <a:prstClr val="black">
                    <a:tint val="75000"/>
                  </a:prstClr>
                </a:solidFill>
              </a:rPr>
              <a:pPr/>
              <a:t>2/23/17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96A9CCC-7EDC-0142-861F-925E2BAFE0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849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30F45F-9BAE-EB4E-A586-7CC332B21F78}" type="datetimeFigureOut">
              <a:rPr lang="en-US" smtClean="0">
                <a:solidFill>
                  <a:prstClr val="black">
                    <a:tint val="75000"/>
                  </a:prstClr>
                </a:solidFill>
              </a:rPr>
              <a:pPr/>
              <a:t>2/23/17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96A9CCC-7EDC-0142-861F-925E2BAFE0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77468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E30F45F-9BAE-EB4E-A586-7CC332B21F78}" type="datetimeFigureOut">
              <a:rPr lang="en-US" smtClean="0">
                <a:solidFill>
                  <a:prstClr val="black">
                    <a:tint val="75000"/>
                  </a:prstClr>
                </a:solidFill>
              </a:rPr>
              <a:pPr/>
              <a:t>2/23/17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96A9CCC-7EDC-0142-861F-925E2BAFE0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05418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E30F45F-9BAE-EB4E-A586-7CC332B21F78}" type="datetimeFigureOut">
              <a:rPr lang="en-US" smtClean="0">
                <a:solidFill>
                  <a:prstClr val="black">
                    <a:tint val="75000"/>
                  </a:prstClr>
                </a:solidFill>
              </a:rPr>
              <a:pPr/>
              <a:t>2/23/17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96A9CCC-7EDC-0142-861F-925E2BAFE0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95188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E30F45F-9BAE-EB4E-A586-7CC332B21F78}" type="datetimeFigureOut">
              <a:rPr lang="en-US" smtClean="0">
                <a:solidFill>
                  <a:prstClr val="black">
                    <a:tint val="75000"/>
                  </a:prstClr>
                </a:solidFill>
              </a:rPr>
              <a:pPr/>
              <a:t>2/23/17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96A9CCC-7EDC-0142-861F-925E2BAFE0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17696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E30F45F-9BAE-EB4E-A586-7CC332B21F78}" type="datetimeFigureOut">
              <a:rPr lang="en-US" smtClean="0">
                <a:solidFill>
                  <a:prstClr val="black">
                    <a:tint val="75000"/>
                  </a:prstClr>
                </a:solidFill>
              </a:rPr>
              <a:pPr/>
              <a:t>2/23/17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96A9CCC-7EDC-0142-861F-925E2BAFE0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67163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E30F45F-9BAE-EB4E-A586-7CC332B21F78}" type="datetimeFigureOut">
              <a:rPr lang="en-US" smtClean="0">
                <a:solidFill>
                  <a:prstClr val="black">
                    <a:tint val="75000"/>
                  </a:prstClr>
                </a:solidFill>
              </a:rPr>
              <a:pPr/>
              <a:t>2/23/17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96A9CCC-7EDC-0142-861F-925E2BAFE0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46037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E30F45F-9BAE-EB4E-A586-7CC332B21F78}" type="datetimeFigureOut">
              <a:rPr lang="en-US" smtClean="0">
                <a:solidFill>
                  <a:prstClr val="black">
                    <a:tint val="75000"/>
                  </a:prstClr>
                </a:solidFill>
              </a:rPr>
              <a:pPr/>
              <a:t>2/23/17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96A9CCC-7EDC-0142-861F-925E2BAFE0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8043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E30F45F-9BAE-EB4E-A586-7CC332B21F78}" type="datetimeFigureOut">
              <a:rPr lang="en-US" smtClean="0">
                <a:solidFill>
                  <a:prstClr val="black">
                    <a:tint val="75000"/>
                  </a:prstClr>
                </a:solidFill>
              </a:rPr>
              <a:pPr/>
              <a:t>2/23/17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96A9CCC-7EDC-0142-861F-925E2BAFE0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67125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E30F45F-9BAE-EB4E-A586-7CC332B21F78}" type="datetimeFigureOut">
              <a:rPr lang="en-US" smtClean="0">
                <a:solidFill>
                  <a:prstClr val="black">
                    <a:tint val="75000"/>
                  </a:prstClr>
                </a:solidFill>
              </a:rPr>
              <a:pPr/>
              <a:t>2/23/17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96A9CCC-7EDC-0142-861F-925E2BAFE0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09227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E30F45F-9BAE-EB4E-A586-7CC332B21F78}" type="datetimeFigureOut">
              <a:rPr lang="en-US" smtClean="0">
                <a:solidFill>
                  <a:prstClr val="black">
                    <a:tint val="75000"/>
                  </a:prstClr>
                </a:solidFill>
              </a:rPr>
              <a:pPr/>
              <a:t>2/23/17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96A9CCC-7EDC-0142-861F-925E2BAFE0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60016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30F45F-9BAE-EB4E-A586-7CC332B21F78}" type="datetimeFigureOut">
              <a:rPr lang="en-US" smtClean="0">
                <a:solidFill>
                  <a:prstClr val="black">
                    <a:tint val="75000"/>
                  </a:prstClr>
                </a:solidFill>
              </a:rPr>
              <a:pPr/>
              <a:t>2/23/17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96A9CCC-7EDC-0142-861F-925E2BAFE0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75653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E30F45F-9BAE-EB4E-A586-7CC332B21F78}" type="datetimeFigureOut">
              <a:rPr lang="en-US" smtClean="0">
                <a:solidFill>
                  <a:prstClr val="black">
                    <a:tint val="75000"/>
                  </a:prstClr>
                </a:solidFill>
              </a:rPr>
              <a:pPr/>
              <a:t>2/23/17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96A9CCC-7EDC-0142-861F-925E2BAFE0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01389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E30F45F-9BAE-EB4E-A586-7CC332B21F78}" type="datetimeFigureOut">
              <a:rPr lang="en-US" smtClean="0">
                <a:solidFill>
                  <a:prstClr val="black">
                    <a:tint val="75000"/>
                  </a:prstClr>
                </a:solidFill>
              </a:rPr>
              <a:pPr/>
              <a:t>2/23/17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96A9CCC-7EDC-0142-861F-925E2BAFE0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736621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30F45F-9BAE-EB4E-A586-7CC332B21F78}" type="datetimeFigureOut">
              <a:rPr lang="en-US" smtClean="0">
                <a:solidFill>
                  <a:prstClr val="black">
                    <a:tint val="75000"/>
                  </a:prstClr>
                </a:solidFill>
              </a:rPr>
              <a:pPr/>
              <a:t>2/23/17</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6A9CCC-7EDC-0142-861F-925E2BAFE0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14514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30F45F-9BAE-EB4E-A586-7CC332B21F78}" type="datetimeFigureOut">
              <a:rPr lang="en-US" smtClean="0">
                <a:solidFill>
                  <a:prstClr val="black">
                    <a:tint val="75000"/>
                  </a:prstClr>
                </a:solidFill>
              </a:rPr>
              <a:pPr/>
              <a:t>2/23/17</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6A9CCC-7EDC-0142-861F-925E2BAFE0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256703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 Id="rId3" Type="http://schemas.openxmlformats.org/officeDocument/2006/relationships/image" Target="../media/image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 Id="rId3" Type="http://schemas.openxmlformats.org/officeDocument/2006/relationships/image" Target="../media/image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 Id="rId3" Type="http://schemas.openxmlformats.org/officeDocument/2006/relationships/image" Target="../media/image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 Id="rId3" Type="http://schemas.openxmlformats.org/officeDocument/2006/relationships/image" Target="../media/image9.gi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 Id="rId3" Type="http://schemas.openxmlformats.org/officeDocument/2006/relationships/image" Target="../media/image1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 Id="rId3" Type="http://schemas.openxmlformats.org/officeDocument/2006/relationships/image" Target="../media/image1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xml"/><Relationship Id="rId3" Type="http://schemas.openxmlformats.org/officeDocument/2006/relationships/image" Target="../media/image11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xml"/><Relationship Id="rId3" Type="http://schemas.openxmlformats.org/officeDocument/2006/relationships/image" Target="../media/image1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xml"/><Relationship Id="rId3" Type="http://schemas.openxmlformats.org/officeDocument/2006/relationships/image" Target="../media/image1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8.xml"/><Relationship Id="rId3" Type="http://schemas.openxmlformats.org/officeDocument/2006/relationships/image" Target="../media/image1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9.xml"/><Relationship Id="rId3" Type="http://schemas.openxmlformats.org/officeDocument/2006/relationships/image" Target="../media/image1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0.xml"/><Relationship Id="rId3" Type="http://schemas.openxmlformats.org/officeDocument/2006/relationships/image" Target="../media/image1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3" Type="http://schemas.openxmlformats.org/officeDocument/2006/relationships/image" Target="NULL"/><Relationship Id="rId4" Type="http://schemas.openxmlformats.org/officeDocument/2006/relationships/image" Target="NULL"/><Relationship Id="rId1" Type="http://schemas.openxmlformats.org/officeDocument/2006/relationships/slideLayout" Target="../slideLayouts/slideLayout13.xml"/><Relationship Id="rId2"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6.xml"/><Relationship Id="rId3" Type="http://schemas.openxmlformats.org/officeDocument/2006/relationships/image" Target="../media/image17.png"/></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1" Type="http://schemas.openxmlformats.org/officeDocument/2006/relationships/slideLayout" Target="../slideLayouts/slideLayout13.xml"/><Relationship Id="rId2"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6" Type="http://schemas.openxmlformats.org/officeDocument/2006/relationships/image" Target="../media/image23.png"/><Relationship Id="rId1" Type="http://schemas.openxmlformats.org/officeDocument/2006/relationships/slideLayout" Target="../slideLayouts/slideLayout13.xml"/><Relationship Id="rId2" Type="http://schemas.openxmlformats.org/officeDocument/2006/relationships/notesSlide" Target="../notesSlides/notesSlide2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0.xml"/><Relationship Id="rId3" Type="http://schemas.openxmlformats.org/officeDocument/2006/relationships/image" Target="../media/image24.png"/></Relationships>
</file>

<file path=ppt/slides/_rels/slide32.xml.rels><?xml version="1.0" encoding="UTF-8" standalone="yes"?>
<Relationships xmlns="http://schemas.openxmlformats.org/package/2006/relationships"><Relationship Id="rId3" Type="http://schemas.openxmlformats.org/officeDocument/2006/relationships/hyperlink" Target="https://arxiv.org/abs/1611.02163" TargetMode="External"/><Relationship Id="rId4" Type="http://schemas.openxmlformats.org/officeDocument/2006/relationships/hyperlink" Target="https://arxiv.org/abs/1701.07875" TargetMode="External"/><Relationship Id="rId1" Type="http://schemas.openxmlformats.org/officeDocument/2006/relationships/slideLayout" Target="../slideLayouts/slideLayout13.xml"/><Relationship Id="rId2" Type="http://schemas.openxmlformats.org/officeDocument/2006/relationships/notesSlide" Target="../notesSlides/notesSlide3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7.xml"/><Relationship Id="rId3" Type="http://schemas.openxmlformats.org/officeDocument/2006/relationships/image" Target="../media/image2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8.xml"/><Relationship Id="rId3" Type="http://schemas.openxmlformats.org/officeDocument/2006/relationships/image" Target="../media/image2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1" Type="http://schemas.openxmlformats.org/officeDocument/2006/relationships/slideLayout" Target="../slideLayouts/slideLayout13.xml"/><Relationship Id="rId2" Type="http://schemas.openxmlformats.org/officeDocument/2006/relationships/notesSlide" Target="../notesSlides/notesSlide3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0.xml"/><Relationship Id="rId3" Type="http://schemas.openxmlformats.org/officeDocument/2006/relationships/image" Target="../media/image3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1.xml"/><Relationship Id="rId3" Type="http://schemas.openxmlformats.org/officeDocument/2006/relationships/image" Target="../media/image3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2.xml"/><Relationship Id="rId3" Type="http://schemas.openxmlformats.org/officeDocument/2006/relationships/image" Target="../media/image3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3.xml"/><Relationship Id="rId3" Type="http://schemas.openxmlformats.org/officeDocument/2006/relationships/image" Target="../media/image33.png"/></Relationships>
</file>

<file path=ppt/slides/_rels/slide45.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NULL"/><Relationship Id="rId1" Type="http://schemas.openxmlformats.org/officeDocument/2006/relationships/slideLayout" Target="../slideLayouts/slideLayout13.xml"/><Relationship Id="rId2" Type="http://schemas.openxmlformats.org/officeDocument/2006/relationships/notesSlide" Target="../notesSlides/notesSlide4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5.xml"/><Relationship Id="rId3" Type="http://schemas.openxmlformats.org/officeDocument/2006/relationships/image" Target="../media/image35.png"/></Relationships>
</file>

<file path=ppt/slides/_rels/slide47.xml.rels><?xml version="1.0" encoding="UTF-8" standalone="yes"?>
<Relationships xmlns="http://schemas.openxmlformats.org/package/2006/relationships"><Relationship Id="rId3" Type="http://schemas.openxmlformats.org/officeDocument/2006/relationships/image" Target="NULL"/><Relationship Id="rId4" Type="http://schemas.openxmlformats.org/officeDocument/2006/relationships/image" Target="../media/image34.png"/><Relationship Id="rId5" Type="http://schemas.openxmlformats.org/officeDocument/2006/relationships/image" Target="NULL"/><Relationship Id="rId1" Type="http://schemas.openxmlformats.org/officeDocument/2006/relationships/slideLayout" Target="../slideLayouts/slideLayout13.xml"/><Relationship Id="rId2" Type="http://schemas.openxmlformats.org/officeDocument/2006/relationships/notesSlide" Target="../notesSlides/notesSlide46.xml"/></Relationships>
</file>

<file path=ppt/slides/_rels/slide48.xml.rels><?xml version="1.0" encoding="UTF-8" standalone="yes"?>
<Relationships xmlns="http://schemas.openxmlformats.org/package/2006/relationships"><Relationship Id="rId3" Type="http://schemas.openxmlformats.org/officeDocument/2006/relationships/image" Target="NULL"/><Relationship Id="rId4" Type="http://schemas.openxmlformats.org/officeDocument/2006/relationships/image" Target="../media/image34.png"/><Relationship Id="rId5" Type="http://schemas.openxmlformats.org/officeDocument/2006/relationships/image" Target="NULL"/><Relationship Id="rId6" Type="http://schemas.openxmlformats.org/officeDocument/2006/relationships/image" Target="NULL"/><Relationship Id="rId1" Type="http://schemas.openxmlformats.org/officeDocument/2006/relationships/slideLayout" Target="../slideLayouts/slideLayout13.xml"/><Relationship Id="rId2" Type="http://schemas.openxmlformats.org/officeDocument/2006/relationships/notesSlide" Target="../notesSlides/notesSlide4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s>
</file>

<file path=ppt/slides/_rels/slide50.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00.png"/><Relationship Id="rId1" Type="http://schemas.openxmlformats.org/officeDocument/2006/relationships/slideLayout" Target="../slideLayouts/slideLayout13.xml"/><Relationship Id="rId2" Type="http://schemas.openxmlformats.org/officeDocument/2006/relationships/notesSlide" Target="../notesSlides/notesSlide49.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0.xml"/><Relationship Id="rId3" Type="http://schemas.openxmlformats.org/officeDocument/2006/relationships/image" Target="../media/image37.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1.xml"/></Relationships>
</file>

<file path=ppt/slides/_rels/slide53.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hyperlink" Target="http://affinelayer.com/pixsrv/" TargetMode="External"/><Relationship Id="rId1" Type="http://schemas.openxmlformats.org/officeDocument/2006/relationships/slideLayout" Target="../slideLayouts/slideLayout13.xml"/><Relationship Id="rId2" Type="http://schemas.openxmlformats.org/officeDocument/2006/relationships/notesSlide" Target="../notesSlides/notesSlide5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3.xml"/><Relationship Id="rId3" Type="http://schemas.openxmlformats.org/officeDocument/2006/relationships/image" Target="../media/image39.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4.xml"/><Relationship Id="rId3" Type="http://schemas.openxmlformats.org/officeDocument/2006/relationships/image" Target="../media/image40.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5.xml"/><Relationship Id="rId3" Type="http://schemas.openxmlformats.org/officeDocument/2006/relationships/image" Target="../media/image41.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6.xml"/><Relationship Id="rId3" Type="http://schemas.openxmlformats.org/officeDocument/2006/relationships/image" Target="../media/image42.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7.xml"/><Relationship Id="rId3" Type="http://schemas.openxmlformats.org/officeDocument/2006/relationships/image" Target="../media/image43.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8.xml"/><Relationship Id="rId3" Type="http://schemas.openxmlformats.org/officeDocument/2006/relationships/image" Target="../media/image44.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13.xml"/><Relationship Id="rId2" Type="http://schemas.openxmlformats.org/officeDocument/2006/relationships/notesSlide" Target="../notesSlides/notesSlide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9.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0.xml"/><Relationship Id="rId3" Type="http://schemas.openxmlformats.org/officeDocument/2006/relationships/image" Target="../media/image45.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1.xml"/><Relationship Id="rId3" Type="http://schemas.openxmlformats.org/officeDocument/2006/relationships/image" Target="../media/image46.png"/></Relationships>
</file>

<file path=ppt/slides/_rels/slide63.xml.rels><?xml version="1.0" encoding="UTF-8" standalone="yes"?>
<Relationships xmlns="http://schemas.openxmlformats.org/package/2006/relationships"><Relationship Id="rId3" Type="http://schemas.openxmlformats.org/officeDocument/2006/relationships/image" Target="../media/image320.png"/><Relationship Id="rId4" Type="http://schemas.openxmlformats.org/officeDocument/2006/relationships/image" Target="../media/image47.png"/><Relationship Id="rId5" Type="http://schemas.openxmlformats.org/officeDocument/2006/relationships/image" Target="../media/image48.png"/><Relationship Id="rId6" Type="http://schemas.openxmlformats.org/officeDocument/2006/relationships/image" Target="../media/image49.png"/><Relationship Id="rId1" Type="http://schemas.openxmlformats.org/officeDocument/2006/relationships/slideLayout" Target="../slideLayouts/slideLayout13.xml"/><Relationship Id="rId2" Type="http://schemas.openxmlformats.org/officeDocument/2006/relationships/notesSlide" Target="../notesSlides/notesSlide6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3.xml"/><Relationship Id="rId3" Type="http://schemas.openxmlformats.org/officeDocument/2006/relationships/image" Target="../media/image50.png"/></Relationships>
</file>

<file path=ppt/slides/_rels/slide65.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470.png"/><Relationship Id="rId1" Type="http://schemas.openxmlformats.org/officeDocument/2006/relationships/slideLayout" Target="../slideLayouts/slideLayout13.xml"/><Relationship Id="rId2" Type="http://schemas.openxmlformats.org/officeDocument/2006/relationships/notesSlide" Target="../notesSlides/notesSlide6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5.xml"/><Relationship Id="rId3" Type="http://schemas.openxmlformats.org/officeDocument/2006/relationships/image" Target="../media/image52.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6.xml"/><Relationship Id="rId3" Type="http://schemas.openxmlformats.org/officeDocument/2006/relationships/image" Target="../media/image510.png"/></Relationships>
</file>

<file path=ppt/slides/_rels/slide68.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420.png"/><Relationship Id="rId1" Type="http://schemas.openxmlformats.org/officeDocument/2006/relationships/slideLayout" Target="../slideLayouts/slideLayout13.xml"/><Relationship Id="rId2" Type="http://schemas.openxmlformats.org/officeDocument/2006/relationships/notesSlide" Target="../notesSlides/notesSlide6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8.xml"/><Relationship Id="rId3" Type="http://schemas.openxmlformats.org/officeDocument/2006/relationships/image" Target="../media/image190.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13.xml"/><Relationship Id="rId2" Type="http://schemas.openxmlformats.org/officeDocument/2006/relationships/notesSlide" Target="../notesSlides/notesSlide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11" Type="http://schemas.openxmlformats.org/officeDocument/2006/relationships/hyperlink" Target="http://papers.nips.cc/paper/5773-deep-generative-image-models-using-a-laplacian-pyramid-of-adversarial-networks" TargetMode="External"/><Relationship Id="rId12" Type="http://schemas.openxmlformats.org/officeDocument/2006/relationships/hyperlink" Target="https://arxiv.org/pdf/1606.00704" TargetMode="External"/><Relationship Id="rId13" Type="http://schemas.openxmlformats.org/officeDocument/2006/relationships/hyperlink" Target="https://arxiv.org/pdf/1611.07004" TargetMode="External"/><Relationship Id="rId14" Type="http://schemas.openxmlformats.org/officeDocument/2006/relationships/hyperlink" Target="http://www.jmlr.org/proceedings/papers/v48/reed16.pdf" TargetMode="External"/><Relationship Id="rId15" Type="http://schemas.openxmlformats.org/officeDocument/2006/relationships/hyperlink" Target="https://arxiv.org/abs/1702.01983" TargetMode="External"/><Relationship Id="rId1" Type="http://schemas.openxmlformats.org/officeDocument/2006/relationships/slideLayout" Target="../slideLayouts/slideLayout13.xml"/><Relationship Id="rId2" Type="http://schemas.openxmlformats.org/officeDocument/2006/relationships/notesSlide" Target="../notesSlides/notesSlide69.xml"/><Relationship Id="rId3" Type="http://schemas.openxmlformats.org/officeDocument/2006/relationships/hyperlink" Target="http://papers.nips.cc/paper/5423-generative-adversarial-nets.pdf" TargetMode="External"/><Relationship Id="rId4" Type="http://schemas.openxmlformats.org/officeDocument/2006/relationships/hyperlink" Target="https://arxiv.org/pdf/1701.00160" TargetMode="External"/><Relationship Id="rId5" Type="http://schemas.openxmlformats.org/officeDocument/2006/relationships/hyperlink" Target="https://arxiv.org/pdf/1511.06434.pdf" TargetMode="External"/><Relationship Id="rId6" Type="http://schemas.openxmlformats.org/officeDocument/2006/relationships/hyperlink" Target="https://papers.nips.cc/paper/6125-improved-techniques-for-training-gans.pdf" TargetMode="External"/><Relationship Id="rId7" Type="http://schemas.openxmlformats.org/officeDocument/2006/relationships/hyperlink" Target="https://papers.nips.cc/paper/6399-infogan-interpretable-representation-learning-by-information-maximizing-generative-adversarial-nets.pdf" TargetMode="External"/><Relationship Id="rId8" Type="http://schemas.openxmlformats.org/officeDocument/2006/relationships/hyperlink" Target="https://arxiv.org/pdf/1609.03126" TargetMode="External"/><Relationship Id="rId9" Type="http://schemas.openxmlformats.org/officeDocument/2006/relationships/hyperlink" Target="https://arxiv.org/pdf/1411.1784" TargetMode="External"/><Relationship Id="rId10" Type="http://schemas.openxmlformats.org/officeDocument/2006/relationships/hyperlink" Target="https://papers.nips.cc/paper/6544-coupled-generative-adversarial-networks.pdf" TargetMode="Externa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hyperlink" Target="http://people.eecs.berkeley.edu/~junyanz/projects/gvm/" TargetMode="External"/><Relationship Id="rId1" Type="http://schemas.openxmlformats.org/officeDocument/2006/relationships/slideLayout" Target="../slideLayouts/slideLayout13.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smtClean="0">
                <a:solidFill>
                  <a:srgbClr val="FF0000"/>
                </a:solidFill>
              </a:rPr>
              <a:t>Generative Adversarial Networks </a:t>
            </a:r>
            <a:r>
              <a:rPr lang="en-US" b="1" dirty="0" smtClean="0">
                <a:solidFill>
                  <a:schemeClr val="accent5">
                    <a:lumMod val="75000"/>
                  </a:schemeClr>
                </a:solidFill>
              </a:rPr>
              <a:t>(GANs)</a:t>
            </a:r>
            <a:endParaRPr lang="en-US" b="1" dirty="0">
              <a:solidFill>
                <a:schemeClr val="accent5">
                  <a:lumMod val="75000"/>
                </a:schemeClr>
              </a:solidFill>
            </a:endParaRPr>
          </a:p>
        </p:txBody>
      </p:sp>
      <p:sp>
        <p:nvSpPr>
          <p:cNvPr id="3" name="Subtitle 2"/>
          <p:cNvSpPr>
            <a:spLocks noGrp="1"/>
          </p:cNvSpPr>
          <p:nvPr>
            <p:ph type="subTitle" idx="1"/>
          </p:nvPr>
        </p:nvSpPr>
        <p:spPr>
          <a:xfrm>
            <a:off x="1524000" y="3602038"/>
            <a:ext cx="9144000" cy="2900362"/>
          </a:xfrm>
        </p:spPr>
        <p:txBody>
          <a:bodyPr/>
          <a:lstStyle/>
          <a:p>
            <a:r>
              <a:rPr lang="en-US" dirty="0" smtClean="0"/>
              <a:t>From</a:t>
            </a:r>
            <a:r>
              <a:rPr lang="en-US" b="1" dirty="0" smtClean="0"/>
              <a:t> Ian Goodfellow et al.</a:t>
            </a:r>
          </a:p>
          <a:p>
            <a:endParaRPr lang="en-US" dirty="0"/>
          </a:p>
          <a:p>
            <a:r>
              <a:rPr lang="en-US" dirty="0" smtClean="0"/>
              <a:t>A short tutorial by :-</a:t>
            </a:r>
          </a:p>
          <a:p>
            <a:r>
              <a:rPr lang="en-US" b="1" dirty="0" smtClean="0">
                <a:solidFill>
                  <a:schemeClr val="accent5">
                    <a:lumMod val="50000"/>
                  </a:schemeClr>
                </a:solidFill>
              </a:rPr>
              <a:t>Binglin, Shashank </a:t>
            </a:r>
            <a:r>
              <a:rPr lang="en-US" b="1" dirty="0" smtClean="0"/>
              <a:t>&amp;</a:t>
            </a:r>
            <a:r>
              <a:rPr lang="en-US" b="1" dirty="0" smtClean="0">
                <a:solidFill>
                  <a:schemeClr val="accent5">
                    <a:lumMod val="50000"/>
                  </a:schemeClr>
                </a:solidFill>
              </a:rPr>
              <a:t> Bhargav</a:t>
            </a:r>
          </a:p>
        </p:txBody>
      </p:sp>
    </p:spTree>
    <p:extLst>
      <p:ext uri="{BB962C8B-B14F-4D97-AF65-F5344CB8AC3E}">
        <p14:creationId xmlns:p14="http://schemas.microsoft.com/office/powerpoint/2010/main" val="9454897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4593" y="884627"/>
            <a:ext cx="9200706" cy="4178654"/>
          </a:xfrm>
          <a:prstGeom prst="rect">
            <a:avLst/>
          </a:prstGeom>
        </p:spPr>
      </p:pic>
      <p:sp>
        <p:nvSpPr>
          <p:cNvPr id="4" name="Title 1"/>
          <p:cNvSpPr txBox="1">
            <a:spLocks/>
          </p:cNvSpPr>
          <p:nvPr/>
        </p:nvSpPr>
        <p:spPr>
          <a:xfrm>
            <a:off x="763249" y="201933"/>
            <a:ext cx="10515600" cy="495205"/>
          </a:xfrm>
          <a:prstGeom prst="rect">
            <a:avLst/>
          </a:prstGeom>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smtClean="0">
                <a:solidFill>
                  <a:srgbClr val="FF0000"/>
                </a:solidFill>
              </a:rPr>
              <a:t>GAN’s Architecture</a:t>
            </a:r>
            <a:endParaRPr lang="en-US" b="1" dirty="0">
              <a:solidFill>
                <a:srgbClr val="FF0000"/>
              </a:solidFill>
            </a:endParaRPr>
          </a:p>
        </p:txBody>
      </p:sp>
      <p:sp>
        <p:nvSpPr>
          <p:cNvPr id="5" name="TextBox 4"/>
          <p:cNvSpPr txBox="1"/>
          <p:nvPr/>
        </p:nvSpPr>
        <p:spPr>
          <a:xfrm>
            <a:off x="883170" y="5578535"/>
            <a:ext cx="10515600" cy="830997"/>
          </a:xfrm>
          <a:prstGeom prst="rect">
            <a:avLst/>
          </a:prstGeom>
          <a:noFill/>
        </p:spPr>
        <p:txBody>
          <a:bodyPr wrap="square" rtlCol="0">
            <a:spAutoFit/>
          </a:bodyPr>
          <a:lstStyle/>
          <a:p>
            <a:pPr marL="285750" indent="-285750">
              <a:buFont typeface="Arial" charset="0"/>
              <a:buChar char="•"/>
            </a:pPr>
            <a:r>
              <a:rPr lang="en-US" sz="2400" b="1" dirty="0" smtClean="0">
                <a:solidFill>
                  <a:prstClr val="black"/>
                </a:solidFill>
              </a:rPr>
              <a:t>Z</a:t>
            </a:r>
            <a:r>
              <a:rPr lang="en-US" sz="2400" dirty="0" smtClean="0">
                <a:solidFill>
                  <a:prstClr val="black"/>
                </a:solidFill>
              </a:rPr>
              <a:t> is some random noise (Gaussian/Uniform).</a:t>
            </a:r>
          </a:p>
          <a:p>
            <a:pPr marL="285750" indent="-285750">
              <a:buFont typeface="Arial" charset="0"/>
              <a:buChar char="•"/>
            </a:pPr>
            <a:r>
              <a:rPr lang="en-US" sz="2400" b="1" dirty="0">
                <a:solidFill>
                  <a:prstClr val="black"/>
                </a:solidFill>
              </a:rPr>
              <a:t>Z</a:t>
            </a:r>
            <a:r>
              <a:rPr lang="en-US" sz="2400" dirty="0" smtClean="0">
                <a:solidFill>
                  <a:prstClr val="black"/>
                </a:solidFill>
              </a:rPr>
              <a:t> can be thought as the latent representation of the image.</a:t>
            </a:r>
          </a:p>
        </p:txBody>
      </p:sp>
      <p:sp>
        <p:nvSpPr>
          <p:cNvPr id="6" name="TextBox 5"/>
          <p:cNvSpPr txBox="1"/>
          <p:nvPr/>
        </p:nvSpPr>
        <p:spPr>
          <a:xfrm>
            <a:off x="2458387" y="2728210"/>
            <a:ext cx="374754" cy="369332"/>
          </a:xfrm>
          <a:prstGeom prst="rect">
            <a:avLst/>
          </a:prstGeom>
          <a:noFill/>
        </p:spPr>
        <p:txBody>
          <a:bodyPr wrap="square" rtlCol="0">
            <a:spAutoFit/>
          </a:bodyPr>
          <a:lstStyle/>
          <a:p>
            <a:r>
              <a:rPr lang="en-US" b="1" dirty="0">
                <a:solidFill>
                  <a:srgbClr val="FF0000"/>
                </a:solidFill>
              </a:rPr>
              <a:t>z</a:t>
            </a:r>
          </a:p>
        </p:txBody>
      </p:sp>
      <p:sp>
        <p:nvSpPr>
          <p:cNvPr id="8" name="TextBox 7"/>
          <p:cNvSpPr txBox="1"/>
          <p:nvPr/>
        </p:nvSpPr>
        <p:spPr>
          <a:xfrm>
            <a:off x="5354743" y="2912876"/>
            <a:ext cx="906148" cy="369332"/>
          </a:xfrm>
          <a:prstGeom prst="rect">
            <a:avLst/>
          </a:prstGeom>
          <a:noFill/>
        </p:spPr>
        <p:txBody>
          <a:bodyPr wrap="square" rtlCol="0">
            <a:spAutoFit/>
          </a:bodyPr>
          <a:lstStyle/>
          <a:p>
            <a:r>
              <a:rPr lang="en-US" b="1" dirty="0" smtClean="0">
                <a:solidFill>
                  <a:srgbClr val="FF0000"/>
                </a:solidFill>
              </a:rPr>
              <a:t>G(z)</a:t>
            </a:r>
            <a:endParaRPr lang="en-US" b="1" dirty="0">
              <a:solidFill>
                <a:srgbClr val="FF0000"/>
              </a:solidFill>
            </a:endParaRPr>
          </a:p>
        </p:txBody>
      </p:sp>
      <p:sp>
        <p:nvSpPr>
          <p:cNvPr id="10" name="TextBox 9"/>
          <p:cNvSpPr txBox="1"/>
          <p:nvPr/>
        </p:nvSpPr>
        <p:spPr>
          <a:xfrm>
            <a:off x="9344625" y="1851073"/>
            <a:ext cx="906148" cy="369332"/>
          </a:xfrm>
          <a:prstGeom prst="rect">
            <a:avLst/>
          </a:prstGeom>
          <a:noFill/>
        </p:spPr>
        <p:txBody>
          <a:bodyPr wrap="square" rtlCol="0">
            <a:spAutoFit/>
          </a:bodyPr>
          <a:lstStyle/>
          <a:p>
            <a:r>
              <a:rPr lang="en-US" b="1" dirty="0" smtClean="0">
                <a:solidFill>
                  <a:srgbClr val="FF0000"/>
                </a:solidFill>
              </a:rPr>
              <a:t>D(x)</a:t>
            </a:r>
            <a:endParaRPr lang="en-US" b="1" dirty="0">
              <a:solidFill>
                <a:srgbClr val="FF0000"/>
              </a:solidFill>
            </a:endParaRPr>
          </a:p>
        </p:txBody>
      </p:sp>
      <p:sp>
        <p:nvSpPr>
          <p:cNvPr id="11" name="TextBox 10"/>
          <p:cNvSpPr txBox="1"/>
          <p:nvPr/>
        </p:nvSpPr>
        <p:spPr>
          <a:xfrm>
            <a:off x="5468798" y="992107"/>
            <a:ext cx="906148" cy="369332"/>
          </a:xfrm>
          <a:prstGeom prst="rect">
            <a:avLst/>
          </a:prstGeom>
          <a:noFill/>
        </p:spPr>
        <p:txBody>
          <a:bodyPr wrap="square" rtlCol="0">
            <a:spAutoFit/>
          </a:bodyPr>
          <a:lstStyle/>
          <a:p>
            <a:r>
              <a:rPr lang="en-US" b="1" dirty="0">
                <a:solidFill>
                  <a:srgbClr val="FF0000"/>
                </a:solidFill>
              </a:rPr>
              <a:t>x</a:t>
            </a:r>
          </a:p>
        </p:txBody>
      </p:sp>
      <p:sp>
        <p:nvSpPr>
          <p:cNvPr id="12" name="TextBox 11"/>
          <p:cNvSpPr txBox="1"/>
          <p:nvPr/>
        </p:nvSpPr>
        <p:spPr>
          <a:xfrm>
            <a:off x="9359614" y="3232452"/>
            <a:ext cx="1181385" cy="369332"/>
          </a:xfrm>
          <a:prstGeom prst="rect">
            <a:avLst/>
          </a:prstGeom>
          <a:noFill/>
        </p:spPr>
        <p:txBody>
          <a:bodyPr wrap="square" rtlCol="0">
            <a:spAutoFit/>
          </a:bodyPr>
          <a:lstStyle/>
          <a:p>
            <a:r>
              <a:rPr lang="en-US" b="1" dirty="0" smtClean="0">
                <a:solidFill>
                  <a:srgbClr val="FF0000"/>
                </a:solidFill>
              </a:rPr>
              <a:t>D(G(z))</a:t>
            </a:r>
            <a:endParaRPr lang="en-US" b="1" dirty="0">
              <a:solidFill>
                <a:srgbClr val="FF0000"/>
              </a:solidFill>
            </a:endParaRPr>
          </a:p>
        </p:txBody>
      </p:sp>
      <p:sp>
        <p:nvSpPr>
          <p:cNvPr id="13" name="TextBox 12"/>
          <p:cNvSpPr txBox="1"/>
          <p:nvPr/>
        </p:nvSpPr>
        <p:spPr>
          <a:xfrm>
            <a:off x="3909441" y="2586226"/>
            <a:ext cx="906148" cy="369332"/>
          </a:xfrm>
          <a:prstGeom prst="rect">
            <a:avLst/>
          </a:prstGeom>
          <a:noFill/>
        </p:spPr>
        <p:txBody>
          <a:bodyPr wrap="square" rtlCol="0">
            <a:spAutoFit/>
          </a:bodyPr>
          <a:lstStyle/>
          <a:p>
            <a:r>
              <a:rPr lang="en-US" b="1" dirty="0" smtClean="0">
                <a:solidFill>
                  <a:srgbClr val="FF0000"/>
                </a:solidFill>
              </a:rPr>
              <a:t>G</a:t>
            </a:r>
            <a:endParaRPr lang="en-US" b="1" dirty="0">
              <a:solidFill>
                <a:srgbClr val="FF0000"/>
              </a:solidFill>
            </a:endParaRPr>
          </a:p>
        </p:txBody>
      </p:sp>
      <p:sp>
        <p:nvSpPr>
          <p:cNvPr id="14" name="TextBox 13"/>
          <p:cNvSpPr txBox="1"/>
          <p:nvPr/>
        </p:nvSpPr>
        <p:spPr>
          <a:xfrm>
            <a:off x="7713951" y="1851073"/>
            <a:ext cx="906148" cy="369332"/>
          </a:xfrm>
          <a:prstGeom prst="rect">
            <a:avLst/>
          </a:prstGeom>
          <a:noFill/>
        </p:spPr>
        <p:txBody>
          <a:bodyPr wrap="square" rtlCol="0">
            <a:spAutoFit/>
          </a:bodyPr>
          <a:lstStyle/>
          <a:p>
            <a:r>
              <a:rPr lang="en-US" b="1" dirty="0">
                <a:solidFill>
                  <a:srgbClr val="FF0000"/>
                </a:solidFill>
              </a:rPr>
              <a:t>D</a:t>
            </a:r>
          </a:p>
        </p:txBody>
      </p:sp>
      <p:sp>
        <p:nvSpPr>
          <p:cNvPr id="15" name="Footer Placeholder 5"/>
          <p:cNvSpPr>
            <a:spLocks noGrp="1"/>
          </p:cNvSpPr>
          <p:nvPr>
            <p:ph type="ftr" sz="quarter" idx="11"/>
          </p:nvPr>
        </p:nvSpPr>
        <p:spPr>
          <a:xfrm>
            <a:off x="1367820" y="6435470"/>
            <a:ext cx="10515600" cy="365125"/>
          </a:xfrm>
        </p:spPr>
        <p:txBody>
          <a:bodyPr/>
          <a:lstStyle/>
          <a:p>
            <a:pPr algn="r"/>
            <a:r>
              <a:rPr lang="en-US" dirty="0">
                <a:solidFill>
                  <a:prstClr val="black">
                    <a:lumMod val="50000"/>
                    <a:lumOff val="50000"/>
                  </a:prstClr>
                </a:solidFill>
              </a:rPr>
              <a:t>https://</a:t>
            </a:r>
            <a:r>
              <a:rPr lang="en-US" dirty="0" err="1">
                <a:solidFill>
                  <a:prstClr val="black">
                    <a:lumMod val="50000"/>
                    <a:lumOff val="50000"/>
                  </a:prstClr>
                </a:solidFill>
              </a:rPr>
              <a:t>www.slideshare.net</a:t>
            </a:r>
            <a:r>
              <a:rPr lang="en-US" dirty="0">
                <a:solidFill>
                  <a:prstClr val="black">
                    <a:lumMod val="50000"/>
                    <a:lumOff val="50000"/>
                  </a:prstClr>
                </a:solidFill>
              </a:rPr>
              <a:t>/</a:t>
            </a:r>
            <a:r>
              <a:rPr lang="en-US" dirty="0" err="1">
                <a:solidFill>
                  <a:prstClr val="black">
                    <a:lumMod val="50000"/>
                    <a:lumOff val="50000"/>
                  </a:prstClr>
                </a:solidFill>
              </a:rPr>
              <a:t>xavigiro</a:t>
            </a:r>
            <a:r>
              <a:rPr lang="en-US" dirty="0">
                <a:solidFill>
                  <a:prstClr val="black">
                    <a:lumMod val="50000"/>
                    <a:lumOff val="50000"/>
                  </a:prstClr>
                </a:solidFill>
              </a:rPr>
              <a:t>/deep-learning-for-computer-vision-generative-models-and-adversarial-training-upc-2016</a:t>
            </a:r>
          </a:p>
        </p:txBody>
      </p:sp>
    </p:spTree>
    <p:extLst>
      <p:ext uri="{BB962C8B-B14F-4D97-AF65-F5344CB8AC3E}">
        <p14:creationId xmlns:p14="http://schemas.microsoft.com/office/powerpoint/2010/main" val="21359961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1604624"/>
            <a:ext cx="10058400" cy="4568190"/>
          </a:xfrm>
          <a:prstGeom prst="rect">
            <a:avLst/>
          </a:prstGeom>
        </p:spPr>
      </p:pic>
      <p:sp>
        <p:nvSpPr>
          <p:cNvPr id="4" name="Title 1"/>
          <p:cNvSpPr txBox="1">
            <a:spLocks/>
          </p:cNvSpPr>
          <p:nvPr/>
        </p:nvSpPr>
        <p:spPr>
          <a:xfrm>
            <a:off x="838200" y="365125"/>
            <a:ext cx="10515600" cy="7143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smtClean="0">
                <a:solidFill>
                  <a:srgbClr val="FF0000"/>
                </a:solidFill>
              </a:rPr>
              <a:t>Training Discriminator</a:t>
            </a:r>
            <a:endParaRPr lang="en-US" b="1" dirty="0">
              <a:solidFill>
                <a:srgbClr val="FF0000"/>
              </a:solidFill>
            </a:endParaRPr>
          </a:p>
        </p:txBody>
      </p:sp>
      <p:sp>
        <p:nvSpPr>
          <p:cNvPr id="5" name="Footer Placeholder 5"/>
          <p:cNvSpPr>
            <a:spLocks noGrp="1"/>
          </p:cNvSpPr>
          <p:nvPr>
            <p:ph type="ftr" sz="quarter" idx="11"/>
          </p:nvPr>
        </p:nvSpPr>
        <p:spPr>
          <a:xfrm>
            <a:off x="1367820" y="6435470"/>
            <a:ext cx="10515600" cy="365125"/>
          </a:xfrm>
        </p:spPr>
        <p:txBody>
          <a:bodyPr/>
          <a:lstStyle/>
          <a:p>
            <a:pPr algn="r"/>
            <a:r>
              <a:rPr lang="en-US" dirty="0">
                <a:solidFill>
                  <a:prstClr val="black">
                    <a:lumMod val="50000"/>
                    <a:lumOff val="50000"/>
                  </a:prstClr>
                </a:solidFill>
              </a:rPr>
              <a:t>https://</a:t>
            </a:r>
            <a:r>
              <a:rPr lang="en-US" dirty="0" err="1">
                <a:solidFill>
                  <a:prstClr val="black">
                    <a:lumMod val="50000"/>
                    <a:lumOff val="50000"/>
                  </a:prstClr>
                </a:solidFill>
              </a:rPr>
              <a:t>www.slideshare.net</a:t>
            </a:r>
            <a:r>
              <a:rPr lang="en-US" dirty="0">
                <a:solidFill>
                  <a:prstClr val="black">
                    <a:lumMod val="50000"/>
                    <a:lumOff val="50000"/>
                  </a:prstClr>
                </a:solidFill>
              </a:rPr>
              <a:t>/</a:t>
            </a:r>
            <a:r>
              <a:rPr lang="en-US" dirty="0" err="1">
                <a:solidFill>
                  <a:prstClr val="black">
                    <a:lumMod val="50000"/>
                    <a:lumOff val="50000"/>
                  </a:prstClr>
                </a:solidFill>
              </a:rPr>
              <a:t>xavigiro</a:t>
            </a:r>
            <a:r>
              <a:rPr lang="en-US" dirty="0">
                <a:solidFill>
                  <a:prstClr val="black">
                    <a:lumMod val="50000"/>
                    <a:lumOff val="50000"/>
                  </a:prstClr>
                </a:solidFill>
              </a:rPr>
              <a:t>/deep-learning-for-computer-vision-generative-models-and-adversarial-training-upc-2016</a:t>
            </a:r>
          </a:p>
        </p:txBody>
      </p:sp>
    </p:spTree>
    <p:extLst>
      <p:ext uri="{BB962C8B-B14F-4D97-AF65-F5344CB8AC3E}">
        <p14:creationId xmlns:p14="http://schemas.microsoft.com/office/powerpoint/2010/main" val="15268773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66800" y="1604624"/>
            <a:ext cx="10058400" cy="4568190"/>
          </a:xfrm>
        </p:spPr>
      </p:pic>
      <p:sp>
        <p:nvSpPr>
          <p:cNvPr id="5" name="Title 1"/>
          <p:cNvSpPr txBox="1">
            <a:spLocks/>
          </p:cNvSpPr>
          <p:nvPr/>
        </p:nvSpPr>
        <p:spPr>
          <a:xfrm>
            <a:off x="838200" y="365125"/>
            <a:ext cx="10515600" cy="7143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smtClean="0">
                <a:solidFill>
                  <a:srgbClr val="FF0000"/>
                </a:solidFill>
              </a:rPr>
              <a:t>Training Generator</a:t>
            </a:r>
            <a:endParaRPr lang="en-US" b="1" dirty="0">
              <a:solidFill>
                <a:srgbClr val="FF0000"/>
              </a:solidFill>
            </a:endParaRPr>
          </a:p>
        </p:txBody>
      </p:sp>
      <p:sp>
        <p:nvSpPr>
          <p:cNvPr id="6" name="Footer Placeholder 5"/>
          <p:cNvSpPr>
            <a:spLocks noGrp="1"/>
          </p:cNvSpPr>
          <p:nvPr>
            <p:ph type="ftr" sz="quarter" idx="11"/>
          </p:nvPr>
        </p:nvSpPr>
        <p:spPr>
          <a:xfrm>
            <a:off x="1367820" y="6435470"/>
            <a:ext cx="10515600" cy="365125"/>
          </a:xfrm>
        </p:spPr>
        <p:txBody>
          <a:bodyPr/>
          <a:lstStyle/>
          <a:p>
            <a:pPr algn="r"/>
            <a:r>
              <a:rPr lang="en-US" dirty="0">
                <a:solidFill>
                  <a:prstClr val="black">
                    <a:lumMod val="50000"/>
                    <a:lumOff val="50000"/>
                  </a:prstClr>
                </a:solidFill>
              </a:rPr>
              <a:t>https://</a:t>
            </a:r>
            <a:r>
              <a:rPr lang="en-US" dirty="0" err="1">
                <a:solidFill>
                  <a:prstClr val="black">
                    <a:lumMod val="50000"/>
                    <a:lumOff val="50000"/>
                  </a:prstClr>
                </a:solidFill>
              </a:rPr>
              <a:t>www.slideshare.net</a:t>
            </a:r>
            <a:r>
              <a:rPr lang="en-US" dirty="0">
                <a:solidFill>
                  <a:prstClr val="black">
                    <a:lumMod val="50000"/>
                    <a:lumOff val="50000"/>
                  </a:prstClr>
                </a:solidFill>
              </a:rPr>
              <a:t>/</a:t>
            </a:r>
            <a:r>
              <a:rPr lang="en-US" dirty="0" err="1">
                <a:solidFill>
                  <a:prstClr val="black">
                    <a:lumMod val="50000"/>
                    <a:lumOff val="50000"/>
                  </a:prstClr>
                </a:solidFill>
              </a:rPr>
              <a:t>xavigiro</a:t>
            </a:r>
            <a:r>
              <a:rPr lang="en-US" dirty="0">
                <a:solidFill>
                  <a:prstClr val="black">
                    <a:lumMod val="50000"/>
                    <a:lumOff val="50000"/>
                  </a:prstClr>
                </a:solidFill>
              </a:rPr>
              <a:t>/deep-learning-for-computer-vision-generative-models-and-adversarial-training-upc-2016</a:t>
            </a:r>
          </a:p>
        </p:txBody>
      </p:sp>
    </p:spTree>
    <p:extLst>
      <p:ext uri="{BB962C8B-B14F-4D97-AF65-F5344CB8AC3E}">
        <p14:creationId xmlns:p14="http://schemas.microsoft.com/office/powerpoint/2010/main" val="5985690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5"/>
          <p:cNvSpPr>
            <a:spLocks noGrp="1"/>
          </p:cNvSpPr>
          <p:nvPr>
            <p:ph type="ftr" sz="quarter" idx="11"/>
          </p:nvPr>
        </p:nvSpPr>
        <p:spPr>
          <a:xfrm>
            <a:off x="903127" y="6435470"/>
            <a:ext cx="10515600" cy="365125"/>
          </a:xfrm>
        </p:spPr>
        <p:txBody>
          <a:bodyPr/>
          <a:lstStyle/>
          <a:p>
            <a:pPr algn="r"/>
            <a:r>
              <a:rPr lang="en-US" dirty="0">
                <a:solidFill>
                  <a:prstClr val="black">
                    <a:tint val="75000"/>
                  </a:prstClr>
                </a:solidFill>
              </a:rPr>
              <a:t>https://</a:t>
            </a:r>
            <a:r>
              <a:rPr lang="en-US" dirty="0" err="1">
                <a:solidFill>
                  <a:prstClr val="black">
                    <a:tint val="75000"/>
                  </a:prstClr>
                </a:solidFill>
              </a:rPr>
              <a:t>openai.com</a:t>
            </a:r>
            <a:r>
              <a:rPr lang="en-US" dirty="0">
                <a:solidFill>
                  <a:prstClr val="black">
                    <a:tint val="75000"/>
                  </a:prstClr>
                </a:solidFill>
              </a:rPr>
              <a:t>/blog/generative-models/</a:t>
            </a:r>
          </a:p>
        </p:txBody>
      </p:sp>
      <p:sp>
        <p:nvSpPr>
          <p:cNvPr id="6" name="Title 1"/>
          <p:cNvSpPr>
            <a:spLocks noGrp="1"/>
          </p:cNvSpPr>
          <p:nvPr>
            <p:ph type="title"/>
          </p:nvPr>
        </p:nvSpPr>
        <p:spPr>
          <a:xfrm>
            <a:off x="838200" y="365126"/>
            <a:ext cx="10515600" cy="637228"/>
          </a:xfrm>
        </p:spPr>
        <p:txBody>
          <a:bodyPr>
            <a:normAutofit fontScale="90000"/>
          </a:bodyPr>
          <a:lstStyle/>
          <a:p>
            <a:pPr algn="ctr"/>
            <a:r>
              <a:rPr lang="en-US" b="1" dirty="0" smtClean="0">
                <a:solidFill>
                  <a:srgbClr val="FF0000"/>
                </a:solidFill>
              </a:rPr>
              <a:t>Generator in action</a:t>
            </a:r>
            <a:endParaRPr lang="en-US" b="1" dirty="0">
              <a:solidFill>
                <a:srgbClr val="FF0000"/>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4000" y="1397000"/>
            <a:ext cx="4064000" cy="4064000"/>
          </a:xfrm>
          <a:prstGeom prst="rect">
            <a:avLst/>
          </a:prstGeom>
        </p:spPr>
      </p:pic>
    </p:spTree>
    <p:extLst>
      <p:ext uri="{BB962C8B-B14F-4D97-AF65-F5344CB8AC3E}">
        <p14:creationId xmlns:p14="http://schemas.microsoft.com/office/powerpoint/2010/main" val="12017669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14375"/>
          </a:xfrm>
        </p:spPr>
        <p:txBody>
          <a:bodyPr>
            <a:normAutofit/>
          </a:bodyPr>
          <a:lstStyle/>
          <a:p>
            <a:pPr algn="ctr"/>
            <a:r>
              <a:rPr lang="en-US" b="1" dirty="0" smtClean="0">
                <a:solidFill>
                  <a:srgbClr val="FF0000"/>
                </a:solidFill>
              </a:rPr>
              <a:t>GAN’s formulation</a:t>
            </a:r>
            <a:endParaRPr lang="en-US" b="1" dirty="0">
              <a:solidFill>
                <a:srgbClr val="FF0000"/>
              </a:solidFill>
            </a:endParaRP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04735" y="1244390"/>
                <a:ext cx="11257614" cy="5306312"/>
              </a:xfrm>
            </p:spPr>
            <p:txBody>
              <a:bodyPr>
                <a:normAutofit lnSpcReduction="10000"/>
              </a:bodyPr>
              <a:lstStyle/>
              <a:p>
                <a:pPr marL="0" indent="0">
                  <a:buNone/>
                </a:pPr>
                <a14:m>
                  <m:oMathPara xmlns:m="http://schemas.openxmlformats.org/officeDocument/2006/math">
                    <m:oMathParaPr>
                      <m:jc m:val="center"/>
                    </m:oMathParaPr>
                    <m:oMath xmlns:m="http://schemas.openxmlformats.org/officeDocument/2006/math">
                      <m:func>
                        <m:funcPr>
                          <m:ctrlPr>
                            <a:rPr lang="en-US" i="1" smtClean="0">
                              <a:latin typeface="Cambria Math" charset="0"/>
                            </a:rPr>
                          </m:ctrlPr>
                        </m:funcPr>
                        <m:fName>
                          <m:limLow>
                            <m:limLowPr>
                              <m:ctrlPr>
                                <a:rPr lang="en-US" i="1">
                                  <a:latin typeface="Cambria Math" charset="0"/>
                                </a:rPr>
                              </m:ctrlPr>
                            </m:limLowPr>
                            <m:e>
                              <m:r>
                                <m:rPr>
                                  <m:sty m:val="p"/>
                                </m:rPr>
                                <a:rPr lang="en-US">
                                  <a:latin typeface="Cambria Math" charset="0"/>
                                </a:rPr>
                                <m:t>min</m:t>
                              </m:r>
                            </m:e>
                            <m:lim>
                              <m:r>
                                <a:rPr lang="en-US" i="1">
                                  <a:latin typeface="Cambria Math" charset="0"/>
                                </a:rPr>
                                <m:t>𝐺</m:t>
                              </m:r>
                            </m:lim>
                          </m:limLow>
                        </m:fName>
                        <m:e>
                          <m:func>
                            <m:funcPr>
                              <m:ctrlPr>
                                <a:rPr lang="en-US" i="1">
                                  <a:latin typeface="Cambria Math" charset="0"/>
                                </a:rPr>
                              </m:ctrlPr>
                            </m:funcPr>
                            <m:fName>
                              <m:limLow>
                                <m:limLowPr>
                                  <m:ctrlPr>
                                    <a:rPr lang="en-US" i="1">
                                      <a:latin typeface="Cambria Math" charset="0"/>
                                    </a:rPr>
                                  </m:ctrlPr>
                                </m:limLowPr>
                                <m:e>
                                  <m:r>
                                    <m:rPr>
                                      <m:sty m:val="p"/>
                                    </m:rPr>
                                    <a:rPr lang="en-US">
                                      <a:latin typeface="Cambria Math" charset="0"/>
                                    </a:rPr>
                                    <m:t>max</m:t>
                                  </m:r>
                                </m:e>
                                <m:lim>
                                  <m:r>
                                    <a:rPr lang="en-US" i="1">
                                      <a:latin typeface="Cambria Math" charset="0"/>
                                    </a:rPr>
                                    <m:t>𝐷</m:t>
                                  </m:r>
                                </m:lim>
                              </m:limLow>
                            </m:fName>
                            <m:e>
                              <m:r>
                                <a:rPr lang="en-US" i="1">
                                  <a:latin typeface="Cambria Math" charset="0"/>
                                </a:rPr>
                                <m:t>𝑉</m:t>
                              </m:r>
                              <m:d>
                                <m:dPr>
                                  <m:ctrlPr>
                                    <a:rPr lang="en-US" i="1">
                                      <a:latin typeface="Cambria Math" charset="0"/>
                                    </a:rPr>
                                  </m:ctrlPr>
                                </m:dPr>
                                <m:e>
                                  <m:r>
                                    <a:rPr lang="en-US" i="1">
                                      <a:latin typeface="Cambria Math" charset="0"/>
                                    </a:rPr>
                                    <m:t>𝐷</m:t>
                                  </m:r>
                                  <m:r>
                                    <a:rPr lang="en-US" i="1">
                                      <a:latin typeface="Cambria Math" charset="0"/>
                                    </a:rPr>
                                    <m:t>, </m:t>
                                  </m:r>
                                  <m:r>
                                    <a:rPr lang="en-US" i="1">
                                      <a:latin typeface="Cambria Math" charset="0"/>
                                    </a:rPr>
                                    <m:t>𝐺</m:t>
                                  </m:r>
                                </m:e>
                              </m:d>
                            </m:e>
                          </m:func>
                        </m:e>
                      </m:func>
                    </m:oMath>
                  </m:oMathPara>
                </a14:m>
                <a:endParaRPr lang="en-US" i="1" dirty="0" smtClean="0">
                  <a:latin typeface="Cambria Math" charset="0"/>
                </a:endParaRPr>
              </a:p>
              <a:p>
                <a:pPr marL="0" indent="0">
                  <a:buNone/>
                </a:pPr>
                <a:endParaRPr lang="en-US" dirty="0" smtClean="0"/>
              </a:p>
              <a:p>
                <a:r>
                  <a:rPr lang="en-US" dirty="0" smtClean="0">
                    <a:solidFill>
                      <a:schemeClr val="accent5">
                        <a:lumMod val="50000"/>
                      </a:schemeClr>
                    </a:solidFill>
                  </a:rPr>
                  <a:t>It is formulated as a </a:t>
                </a:r>
                <a:r>
                  <a:rPr lang="en-US" b="1" dirty="0" smtClean="0">
                    <a:solidFill>
                      <a:schemeClr val="accent5">
                        <a:lumMod val="50000"/>
                      </a:schemeClr>
                    </a:solidFill>
                  </a:rPr>
                  <a:t>minimax game</a:t>
                </a:r>
                <a:r>
                  <a:rPr lang="en-US" dirty="0" smtClean="0">
                    <a:solidFill>
                      <a:schemeClr val="accent5">
                        <a:lumMod val="50000"/>
                      </a:schemeClr>
                    </a:solidFill>
                  </a:rPr>
                  <a:t>, where:</a:t>
                </a:r>
              </a:p>
              <a:p>
                <a:pPr lvl="1"/>
                <a:r>
                  <a:rPr lang="en-US" dirty="0" smtClean="0"/>
                  <a:t>The Discriminator is trying to maximize its reward </a:t>
                </a:r>
                <a14:m>
                  <m:oMath xmlns:m="http://schemas.openxmlformats.org/officeDocument/2006/math">
                    <m:r>
                      <a:rPr lang="en-US" b="1" i="1">
                        <a:latin typeface="Cambria Math" charset="0"/>
                      </a:rPr>
                      <m:t>𝑽</m:t>
                    </m:r>
                    <m:d>
                      <m:dPr>
                        <m:ctrlPr>
                          <a:rPr lang="en-US" b="1" i="1">
                            <a:latin typeface="Cambria Math" charset="0"/>
                          </a:rPr>
                        </m:ctrlPr>
                      </m:dPr>
                      <m:e>
                        <m:r>
                          <a:rPr lang="en-US" b="1" i="1">
                            <a:latin typeface="Cambria Math" charset="0"/>
                          </a:rPr>
                          <m:t>𝑫</m:t>
                        </m:r>
                        <m:r>
                          <a:rPr lang="en-US" b="1" i="1">
                            <a:latin typeface="Cambria Math" charset="0"/>
                          </a:rPr>
                          <m:t>, </m:t>
                        </m:r>
                        <m:r>
                          <a:rPr lang="en-US" b="1" i="1">
                            <a:latin typeface="Cambria Math" charset="0"/>
                          </a:rPr>
                          <m:t>𝑮</m:t>
                        </m:r>
                      </m:e>
                    </m:d>
                  </m:oMath>
                </a14:m>
                <a:endParaRPr lang="en-US" b="1" dirty="0" smtClean="0"/>
              </a:p>
              <a:p>
                <a:pPr lvl="1"/>
                <a:r>
                  <a:rPr lang="en-US" dirty="0" smtClean="0"/>
                  <a:t>The Generator is trying to minimize Discriminator’s reward (or maximize its loss)</a:t>
                </a:r>
                <a:endParaRPr lang="en-US" dirty="0"/>
              </a:p>
              <a:p>
                <a:endParaRPr lang="en-US" dirty="0"/>
              </a:p>
              <a:p>
                <a:pPr marL="0" indent="0">
                  <a:buNone/>
                </a:pPr>
                <a14:m>
                  <m:oMathPara xmlns:m="http://schemas.openxmlformats.org/officeDocument/2006/math">
                    <m:oMathParaPr>
                      <m:jc m:val="center"/>
                    </m:oMathParaPr>
                    <m:oMath xmlns:m="http://schemas.openxmlformats.org/officeDocument/2006/math">
                      <m:r>
                        <a:rPr lang="en-US" i="1">
                          <a:latin typeface="Cambria Math" charset="0"/>
                        </a:rPr>
                        <m:t>𝑉</m:t>
                      </m:r>
                      <m:d>
                        <m:dPr>
                          <m:ctrlPr>
                            <a:rPr lang="en-US" i="1">
                              <a:latin typeface="Cambria Math" charset="0"/>
                            </a:rPr>
                          </m:ctrlPr>
                        </m:dPr>
                        <m:e>
                          <m:r>
                            <a:rPr lang="en-US" i="1">
                              <a:latin typeface="Cambria Math" charset="0"/>
                            </a:rPr>
                            <m:t>𝐷</m:t>
                          </m:r>
                          <m:r>
                            <a:rPr lang="en-US" i="1">
                              <a:latin typeface="Cambria Math" charset="0"/>
                            </a:rPr>
                            <m:t>, </m:t>
                          </m:r>
                          <m:r>
                            <a:rPr lang="en-US" i="1">
                              <a:latin typeface="Cambria Math" charset="0"/>
                            </a:rPr>
                            <m:t>𝐺</m:t>
                          </m:r>
                        </m:e>
                      </m:d>
                      <m:r>
                        <a:rPr lang="en-US" i="1">
                          <a:latin typeface="Cambria Math" charset="0"/>
                        </a:rPr>
                        <m:t>=</m:t>
                      </m:r>
                      <m:sSub>
                        <m:sSubPr>
                          <m:ctrlPr>
                            <a:rPr lang="en-US" i="1">
                              <a:latin typeface="Cambria Math" charset="0"/>
                            </a:rPr>
                          </m:ctrlPr>
                        </m:sSubPr>
                        <m:e>
                          <m:r>
                            <a:rPr lang="en-US" i="1">
                              <a:latin typeface="Cambria Math" charset="0"/>
                            </a:rPr>
                            <m:t>𝔼</m:t>
                          </m:r>
                        </m:e>
                        <m:sub>
                          <m:r>
                            <a:rPr lang="en-US" i="1">
                              <a:latin typeface="Cambria Math" charset="0"/>
                            </a:rPr>
                            <m:t>𝑥</m:t>
                          </m:r>
                          <m:r>
                            <a:rPr lang="en-US" i="1">
                              <a:latin typeface="Cambria Math" charset="0"/>
                            </a:rPr>
                            <m:t>∼</m:t>
                          </m:r>
                          <m:r>
                            <a:rPr lang="en-US" i="1">
                              <a:latin typeface="Cambria Math" charset="0"/>
                            </a:rPr>
                            <m:t>𝑝</m:t>
                          </m:r>
                          <m:r>
                            <a:rPr lang="en-US" i="1">
                              <a:latin typeface="Cambria Math" charset="0"/>
                            </a:rPr>
                            <m:t>(</m:t>
                          </m:r>
                          <m:r>
                            <a:rPr lang="en-US" i="1">
                              <a:latin typeface="Cambria Math" charset="0"/>
                            </a:rPr>
                            <m:t>𝑥</m:t>
                          </m:r>
                          <m:r>
                            <a:rPr lang="en-US" i="1">
                              <a:latin typeface="Cambria Math" charset="0"/>
                            </a:rPr>
                            <m:t>)</m:t>
                          </m:r>
                        </m:sub>
                      </m:sSub>
                      <m:d>
                        <m:dPr>
                          <m:begChr m:val="["/>
                          <m:endChr m:val="]"/>
                          <m:ctrlPr>
                            <a:rPr lang="en-US" i="1">
                              <a:latin typeface="Cambria Math" charset="0"/>
                            </a:rPr>
                          </m:ctrlPr>
                        </m:dPr>
                        <m:e>
                          <m:func>
                            <m:funcPr>
                              <m:ctrlPr>
                                <a:rPr lang="en-US" i="1">
                                  <a:latin typeface="Cambria Math" charset="0"/>
                                </a:rPr>
                              </m:ctrlPr>
                            </m:funcPr>
                            <m:fName>
                              <m:r>
                                <m:rPr>
                                  <m:sty m:val="p"/>
                                </m:rPr>
                                <a:rPr lang="en-US">
                                  <a:latin typeface="Cambria Math" charset="0"/>
                                </a:rPr>
                                <m:t>log</m:t>
                              </m:r>
                            </m:fName>
                            <m:e>
                              <m:r>
                                <a:rPr lang="en-US" i="1">
                                  <a:latin typeface="Cambria Math" charset="0"/>
                                </a:rPr>
                                <m:t>𝐷</m:t>
                              </m:r>
                              <m:d>
                                <m:dPr>
                                  <m:ctrlPr>
                                    <a:rPr lang="en-US" i="1">
                                      <a:latin typeface="Cambria Math" charset="0"/>
                                    </a:rPr>
                                  </m:ctrlPr>
                                </m:dPr>
                                <m:e>
                                  <m:r>
                                    <a:rPr lang="en-US" i="1">
                                      <a:latin typeface="Cambria Math" charset="0"/>
                                    </a:rPr>
                                    <m:t>𝑥</m:t>
                                  </m:r>
                                </m:e>
                              </m:d>
                            </m:e>
                          </m:func>
                        </m:e>
                      </m:d>
                      <m:r>
                        <a:rPr lang="en-US" i="1">
                          <a:latin typeface="Cambria Math" charset="0"/>
                        </a:rPr>
                        <m:t>+</m:t>
                      </m:r>
                      <m:sSub>
                        <m:sSubPr>
                          <m:ctrlPr>
                            <a:rPr lang="en-US" i="1">
                              <a:latin typeface="Cambria Math" charset="0"/>
                            </a:rPr>
                          </m:ctrlPr>
                        </m:sSubPr>
                        <m:e>
                          <m:r>
                            <a:rPr lang="en-US" i="1">
                              <a:latin typeface="Cambria Math" charset="0"/>
                            </a:rPr>
                            <m:t>𝔼</m:t>
                          </m:r>
                        </m:e>
                        <m:sub>
                          <m:r>
                            <a:rPr lang="en-US" i="1">
                              <a:latin typeface="Cambria Math" charset="0"/>
                            </a:rPr>
                            <m:t>𝑧</m:t>
                          </m:r>
                          <m:r>
                            <a:rPr lang="en-US" i="1">
                              <a:latin typeface="Cambria Math" charset="0"/>
                            </a:rPr>
                            <m:t>∼</m:t>
                          </m:r>
                          <m:r>
                            <a:rPr lang="en-US" i="1">
                              <a:latin typeface="Cambria Math" charset="0"/>
                            </a:rPr>
                            <m:t>𝑞</m:t>
                          </m:r>
                          <m:r>
                            <a:rPr lang="en-US" i="1">
                              <a:latin typeface="Cambria Math" charset="0"/>
                            </a:rPr>
                            <m:t>(</m:t>
                          </m:r>
                          <m:r>
                            <a:rPr lang="en-US" i="1">
                              <a:latin typeface="Cambria Math" charset="0"/>
                            </a:rPr>
                            <m:t>𝑧</m:t>
                          </m:r>
                          <m:r>
                            <a:rPr lang="en-US" i="1">
                              <a:latin typeface="Cambria Math" charset="0"/>
                            </a:rPr>
                            <m:t>)</m:t>
                          </m:r>
                        </m:sub>
                      </m:sSub>
                      <m:d>
                        <m:dPr>
                          <m:begChr m:val="["/>
                          <m:endChr m:val="]"/>
                          <m:ctrlPr>
                            <a:rPr lang="en-US" i="1">
                              <a:latin typeface="Cambria Math" charset="0"/>
                            </a:rPr>
                          </m:ctrlPr>
                        </m:dPr>
                        <m:e>
                          <m:func>
                            <m:funcPr>
                              <m:ctrlPr>
                                <a:rPr lang="en-US" i="1">
                                  <a:latin typeface="Cambria Math" charset="0"/>
                                </a:rPr>
                              </m:ctrlPr>
                            </m:funcPr>
                            <m:fName>
                              <m:r>
                                <m:rPr>
                                  <m:sty m:val="p"/>
                                </m:rPr>
                                <a:rPr lang="en-US">
                                  <a:latin typeface="Cambria Math" charset="0"/>
                                </a:rPr>
                                <m:t>log</m:t>
                              </m:r>
                            </m:fName>
                            <m:e>
                              <m:d>
                                <m:dPr>
                                  <m:ctrlPr>
                                    <a:rPr lang="en-US" i="1">
                                      <a:latin typeface="Cambria Math" charset="0"/>
                                    </a:rPr>
                                  </m:ctrlPr>
                                </m:dPr>
                                <m:e>
                                  <m:r>
                                    <a:rPr lang="en-US" i="1">
                                      <a:latin typeface="Cambria Math" charset="0"/>
                                    </a:rPr>
                                    <m:t>1−</m:t>
                                  </m:r>
                                  <m:r>
                                    <a:rPr lang="en-US" i="1">
                                      <a:latin typeface="Cambria Math" charset="0"/>
                                    </a:rPr>
                                    <m:t>𝐷</m:t>
                                  </m:r>
                                  <m:d>
                                    <m:dPr>
                                      <m:ctrlPr>
                                        <a:rPr lang="en-US" i="1">
                                          <a:latin typeface="Cambria Math" charset="0"/>
                                        </a:rPr>
                                      </m:ctrlPr>
                                    </m:dPr>
                                    <m:e>
                                      <m:r>
                                        <a:rPr lang="en-US" i="1">
                                          <a:latin typeface="Cambria Math" charset="0"/>
                                        </a:rPr>
                                        <m:t>𝐺</m:t>
                                      </m:r>
                                      <m:r>
                                        <a:rPr lang="en-US" i="1">
                                          <a:latin typeface="Cambria Math" charset="0"/>
                                        </a:rPr>
                                        <m:t>(</m:t>
                                      </m:r>
                                      <m:r>
                                        <a:rPr lang="en-US" i="1">
                                          <a:latin typeface="Cambria Math" charset="0"/>
                                        </a:rPr>
                                        <m:t>𝑧</m:t>
                                      </m:r>
                                      <m:r>
                                        <a:rPr lang="en-US" i="1">
                                          <a:latin typeface="Cambria Math" charset="0"/>
                                        </a:rPr>
                                        <m:t>)</m:t>
                                      </m:r>
                                    </m:e>
                                  </m:d>
                                </m:e>
                              </m:d>
                            </m:e>
                          </m:func>
                        </m:e>
                      </m:d>
                    </m:oMath>
                  </m:oMathPara>
                </a14:m>
                <a:endParaRPr lang="en-US" dirty="0" smtClean="0"/>
              </a:p>
              <a:p>
                <a:endParaRPr lang="en-US" dirty="0" smtClean="0"/>
              </a:p>
              <a:p>
                <a:r>
                  <a:rPr lang="en-US" dirty="0" smtClean="0">
                    <a:solidFill>
                      <a:schemeClr val="accent5">
                        <a:lumMod val="50000"/>
                      </a:schemeClr>
                    </a:solidFill>
                  </a:rPr>
                  <a:t>The </a:t>
                </a:r>
                <a:r>
                  <a:rPr lang="en-US" dirty="0">
                    <a:solidFill>
                      <a:schemeClr val="accent5">
                        <a:lumMod val="50000"/>
                      </a:schemeClr>
                    </a:solidFill>
                  </a:rPr>
                  <a:t>Nash equilibrium </a:t>
                </a:r>
                <a:r>
                  <a:rPr lang="en-US" dirty="0" smtClean="0">
                    <a:solidFill>
                      <a:schemeClr val="accent5">
                        <a:lumMod val="50000"/>
                      </a:schemeClr>
                    </a:solidFill>
                  </a:rPr>
                  <a:t>of this particular game is achieved at:</a:t>
                </a:r>
              </a:p>
              <a:p>
                <a:pPr lvl="1"/>
                <a14:m>
                  <m:oMath xmlns:m="http://schemas.openxmlformats.org/officeDocument/2006/math">
                    <m:sSub>
                      <m:sSubPr>
                        <m:ctrlPr>
                          <a:rPr lang="en-US" i="1">
                            <a:latin typeface="Cambria Math" charset="0"/>
                          </a:rPr>
                        </m:ctrlPr>
                      </m:sSubPr>
                      <m:e>
                        <m:r>
                          <a:rPr lang="en-US" i="1">
                            <a:latin typeface="Cambria Math" charset="0"/>
                          </a:rPr>
                          <m:t>𝑃</m:t>
                        </m:r>
                      </m:e>
                      <m:sub>
                        <m:r>
                          <a:rPr lang="en-US" i="1">
                            <a:latin typeface="Cambria Math" charset="0"/>
                          </a:rPr>
                          <m:t>𝑑𝑎𝑡𝑎</m:t>
                        </m:r>
                      </m:sub>
                    </m:sSub>
                    <m:d>
                      <m:dPr>
                        <m:ctrlPr>
                          <a:rPr lang="en-US" i="1">
                            <a:latin typeface="Cambria Math" charset="0"/>
                          </a:rPr>
                        </m:ctrlPr>
                      </m:dPr>
                      <m:e>
                        <m:r>
                          <a:rPr lang="en-US" i="1">
                            <a:latin typeface="Cambria Math" charset="0"/>
                          </a:rPr>
                          <m:t>𝑥</m:t>
                        </m:r>
                      </m:e>
                    </m:d>
                    <m:r>
                      <a:rPr lang="en-US" i="1">
                        <a:latin typeface="Cambria Math" charset="0"/>
                      </a:rPr>
                      <m:t>=</m:t>
                    </m:r>
                    <m:sSub>
                      <m:sSubPr>
                        <m:ctrlPr>
                          <a:rPr lang="en-US" i="1">
                            <a:latin typeface="Cambria Math" charset="0"/>
                          </a:rPr>
                        </m:ctrlPr>
                      </m:sSubPr>
                      <m:e>
                        <m:r>
                          <a:rPr lang="en-US" i="1">
                            <a:latin typeface="Cambria Math" charset="0"/>
                          </a:rPr>
                          <m:t>𝑃</m:t>
                        </m:r>
                      </m:e>
                      <m:sub>
                        <m:r>
                          <a:rPr lang="en-US" i="1">
                            <a:latin typeface="Cambria Math" charset="0"/>
                          </a:rPr>
                          <m:t>𝑔𝑒𝑛</m:t>
                        </m:r>
                      </m:sub>
                    </m:sSub>
                    <m:d>
                      <m:dPr>
                        <m:ctrlPr>
                          <a:rPr lang="en-US" i="1">
                            <a:latin typeface="Cambria Math" charset="0"/>
                          </a:rPr>
                        </m:ctrlPr>
                      </m:dPr>
                      <m:e>
                        <m:r>
                          <a:rPr lang="en-US" i="1">
                            <a:latin typeface="Cambria Math" charset="0"/>
                          </a:rPr>
                          <m:t>𝑥</m:t>
                        </m:r>
                      </m:e>
                    </m:d>
                    <m:r>
                      <a:rPr lang="en-US" i="1">
                        <a:latin typeface="Cambria Math" charset="0"/>
                      </a:rPr>
                      <m:t> </m:t>
                    </m:r>
                    <m:r>
                      <a:rPr lang="en-US" b="0" i="1" smtClean="0">
                        <a:latin typeface="Cambria Math" charset="0"/>
                      </a:rPr>
                      <m:t> </m:t>
                    </m:r>
                    <m:r>
                      <a:rPr lang="en-US" i="1" smtClean="0">
                        <a:latin typeface="Cambria Math" charset="0"/>
                      </a:rPr>
                      <m:t>∀</m:t>
                    </m:r>
                    <m:r>
                      <a:rPr lang="en-US" i="1" smtClean="0">
                        <a:latin typeface="Cambria Math" charset="0"/>
                      </a:rPr>
                      <m:t>𝑥</m:t>
                    </m:r>
                  </m:oMath>
                </a14:m>
                <a:endParaRPr lang="en-US" dirty="0" smtClean="0"/>
              </a:p>
              <a:p>
                <a:pPr lvl="1"/>
                <a:r>
                  <a:rPr lang="en-US" dirty="0" smtClean="0"/>
                  <a:t>D</a:t>
                </a:r>
                <a14:m>
                  <m:oMath xmlns:m="http://schemas.openxmlformats.org/officeDocument/2006/math">
                    <m:d>
                      <m:dPr>
                        <m:ctrlPr>
                          <a:rPr lang="en-US" i="1">
                            <a:latin typeface="Cambria Math" charset="0"/>
                          </a:rPr>
                        </m:ctrlPr>
                      </m:dPr>
                      <m:e>
                        <m:r>
                          <a:rPr lang="en-US" i="1">
                            <a:latin typeface="Cambria Math" charset="0"/>
                          </a:rPr>
                          <m:t>𝑥</m:t>
                        </m:r>
                      </m:e>
                    </m:d>
                    <m:r>
                      <a:rPr lang="en-US" i="1">
                        <a:latin typeface="Cambria Math" charset="0"/>
                      </a:rPr>
                      <m:t>=</m:t>
                    </m:r>
                    <m:f>
                      <m:fPr>
                        <m:ctrlPr>
                          <a:rPr lang="bg-BG" i="1" smtClean="0">
                            <a:latin typeface="Cambria Math" charset="0"/>
                          </a:rPr>
                        </m:ctrlPr>
                      </m:fPr>
                      <m:num>
                        <m:r>
                          <a:rPr lang="en-US" b="0" i="1" smtClean="0">
                            <a:latin typeface="Cambria Math" charset="0"/>
                          </a:rPr>
                          <m:t>1</m:t>
                        </m:r>
                      </m:num>
                      <m:den>
                        <m:r>
                          <a:rPr lang="en-US" b="0" i="1" smtClean="0">
                            <a:latin typeface="Cambria Math" charset="0"/>
                          </a:rPr>
                          <m:t>2</m:t>
                        </m:r>
                      </m:den>
                    </m:f>
                    <m:r>
                      <a:rPr lang="en-US" i="1">
                        <a:latin typeface="Cambria Math" charset="0"/>
                      </a:rPr>
                      <m:t> </m:t>
                    </m:r>
                    <m:r>
                      <a:rPr lang="en-US" b="0" i="1" smtClean="0">
                        <a:latin typeface="Cambria Math" charset="0"/>
                      </a:rPr>
                      <m:t> </m:t>
                    </m:r>
                    <m:r>
                      <a:rPr lang="en-US" i="1">
                        <a:latin typeface="Cambria Math" charset="0"/>
                      </a:rPr>
                      <m:t>∀</m:t>
                    </m:r>
                    <m:r>
                      <a:rPr lang="en-US" i="1">
                        <a:latin typeface="Cambria Math" charset="0"/>
                      </a:rPr>
                      <m:t>𝑥</m:t>
                    </m:r>
                  </m:oMath>
                </a14:m>
                <a:endParaRPr lang="en-US" dirty="0" smtClean="0"/>
              </a:p>
              <a:p>
                <a:pPr lvl="1"/>
                <a:endParaRPr lang="en-US"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04735" y="1244390"/>
                <a:ext cx="11257614" cy="5306312"/>
              </a:xfrm>
              <a:blipFill rotWithShape="0">
                <a:blip r:embed="rId3"/>
                <a:stretch>
                  <a:fillRect l="-975"/>
                </a:stretch>
              </a:blipFill>
            </p:spPr>
            <p:txBody>
              <a:bodyPr/>
              <a:lstStyle/>
              <a:p>
                <a:r>
                  <a:rPr lang="en-US">
                    <a:noFill/>
                  </a:rPr>
                  <a:t> </a:t>
                </a:r>
              </a:p>
            </p:txBody>
          </p:sp>
        </mc:Fallback>
      </mc:AlternateContent>
      <p:sp>
        <p:nvSpPr>
          <p:cNvPr id="4" name="Rectangle 3"/>
          <p:cNvSpPr/>
          <p:nvPr/>
        </p:nvSpPr>
        <p:spPr>
          <a:xfrm>
            <a:off x="3305332" y="3897546"/>
            <a:ext cx="2728210" cy="467196"/>
          </a:xfrm>
          <a:prstGeom prst="rect">
            <a:avLst/>
          </a:prstGeom>
          <a:noFill/>
          <a:ln w="444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Rectangle 4"/>
          <p:cNvSpPr/>
          <p:nvPr/>
        </p:nvSpPr>
        <p:spPr>
          <a:xfrm>
            <a:off x="6345628" y="3852576"/>
            <a:ext cx="4044845" cy="557136"/>
          </a:xfrm>
          <a:prstGeom prst="rect">
            <a:avLst/>
          </a:prstGeom>
          <a:noFill/>
          <a:ln w="444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120201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36246" y="365125"/>
            <a:ext cx="9319508" cy="6061075"/>
          </a:xfrm>
        </p:spPr>
      </p:pic>
      <p:sp>
        <p:nvSpPr>
          <p:cNvPr id="3" name="Rectangle 2"/>
          <p:cNvSpPr/>
          <p:nvPr/>
        </p:nvSpPr>
        <p:spPr>
          <a:xfrm>
            <a:off x="2008682" y="1499016"/>
            <a:ext cx="8747072" cy="2503358"/>
          </a:xfrm>
          <a:prstGeom prst="rect">
            <a:avLst/>
          </a:prstGeom>
          <a:noFill/>
          <a:ln w="5080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sp>
        <p:nvSpPr>
          <p:cNvPr id="5" name="Rectangle 4"/>
          <p:cNvSpPr/>
          <p:nvPr/>
        </p:nvSpPr>
        <p:spPr>
          <a:xfrm>
            <a:off x="2008682" y="4002374"/>
            <a:ext cx="8747072" cy="1379095"/>
          </a:xfrm>
          <a:prstGeom prst="rect">
            <a:avLst/>
          </a:prstGeom>
          <a:noFill/>
          <a:ln w="50800">
            <a:solidFill>
              <a:schemeClr val="accent5">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sp>
        <p:nvSpPr>
          <p:cNvPr id="6" name="TextBox 5"/>
          <p:cNvSpPr txBox="1"/>
          <p:nvPr/>
        </p:nvSpPr>
        <p:spPr>
          <a:xfrm>
            <a:off x="149902" y="2083633"/>
            <a:ext cx="1633928" cy="646331"/>
          </a:xfrm>
          <a:prstGeom prst="rect">
            <a:avLst/>
          </a:prstGeom>
          <a:noFill/>
        </p:spPr>
        <p:txBody>
          <a:bodyPr wrap="square" rtlCol="0">
            <a:spAutoFit/>
          </a:bodyPr>
          <a:lstStyle/>
          <a:p>
            <a:pPr algn="ctr"/>
            <a:r>
              <a:rPr lang="en-US" b="1" dirty="0" smtClean="0">
                <a:solidFill>
                  <a:srgbClr val="FF0000"/>
                </a:solidFill>
              </a:rPr>
              <a:t>Discriminator updates</a:t>
            </a:r>
            <a:endParaRPr lang="en-US" b="1" dirty="0">
              <a:solidFill>
                <a:srgbClr val="FF0000"/>
              </a:solidFill>
            </a:endParaRPr>
          </a:p>
        </p:txBody>
      </p:sp>
      <p:sp>
        <p:nvSpPr>
          <p:cNvPr id="7" name="TextBox 6"/>
          <p:cNvSpPr txBox="1"/>
          <p:nvPr/>
        </p:nvSpPr>
        <p:spPr>
          <a:xfrm>
            <a:off x="192063" y="4254916"/>
            <a:ext cx="1633928" cy="646331"/>
          </a:xfrm>
          <a:prstGeom prst="rect">
            <a:avLst/>
          </a:prstGeom>
          <a:noFill/>
        </p:spPr>
        <p:txBody>
          <a:bodyPr wrap="square" rtlCol="0">
            <a:spAutoFit/>
          </a:bodyPr>
          <a:lstStyle/>
          <a:p>
            <a:pPr algn="ctr"/>
            <a:r>
              <a:rPr lang="en-US" b="1" dirty="0" smtClean="0">
                <a:solidFill>
                  <a:srgbClr val="FF0000"/>
                </a:solidFill>
              </a:rPr>
              <a:t>Generator updates</a:t>
            </a:r>
            <a:endParaRPr lang="en-US" b="1" dirty="0">
              <a:solidFill>
                <a:srgbClr val="FF0000"/>
              </a:solidFill>
            </a:endParaRPr>
          </a:p>
        </p:txBody>
      </p:sp>
    </p:spTree>
    <p:extLst>
      <p:ext uri="{BB962C8B-B14F-4D97-AF65-F5344CB8AC3E}">
        <p14:creationId xmlns:p14="http://schemas.microsoft.com/office/powerpoint/2010/main" val="21386637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489314"/>
          </a:xfrm>
        </p:spPr>
        <p:txBody>
          <a:bodyPr>
            <a:normAutofit fontScale="90000"/>
          </a:bodyPr>
          <a:lstStyle/>
          <a:p>
            <a:pPr algn="ctr"/>
            <a:r>
              <a:rPr lang="en-US" b="1" dirty="0" smtClean="0">
                <a:solidFill>
                  <a:srgbClr val="FF0000"/>
                </a:solidFill>
              </a:rPr>
              <a:t>Vanishing gradient strikes back again</a:t>
            </a:r>
            <a:r>
              <a:rPr lang="is-IS" b="1" dirty="0" smtClean="0">
                <a:solidFill>
                  <a:srgbClr val="FF0000"/>
                </a:solidFill>
              </a:rPr>
              <a:t>…</a:t>
            </a:r>
            <a:endParaRPr lang="en-US" b="1" dirty="0">
              <a:solidFill>
                <a:srgbClr val="FF0000"/>
              </a:solidFill>
            </a:endParaRP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79685" y="1214203"/>
                <a:ext cx="11047751" cy="4962760"/>
              </a:xfrm>
            </p:spPr>
            <p:txBody>
              <a:bodyPr>
                <a:normAutofit/>
              </a:bodyPr>
              <a:lstStyle/>
              <a:p>
                <a:pPr marL="0" indent="0">
                  <a:buNone/>
                </a:pPr>
                <a14:m>
                  <m:oMathPara xmlns:m="http://schemas.openxmlformats.org/officeDocument/2006/math">
                    <m:oMathParaPr>
                      <m:jc m:val="center"/>
                    </m:oMathParaPr>
                    <m:oMath xmlns:m="http://schemas.openxmlformats.org/officeDocument/2006/math">
                      <m:func>
                        <m:funcPr>
                          <m:ctrlPr>
                            <a:rPr lang="en-US" i="1" smtClean="0">
                              <a:latin typeface="Cambria Math" charset="0"/>
                            </a:rPr>
                          </m:ctrlPr>
                        </m:funcPr>
                        <m:fName>
                          <m:limLow>
                            <m:limLowPr>
                              <m:ctrlPr>
                                <a:rPr lang="en-US" i="1">
                                  <a:latin typeface="Cambria Math" charset="0"/>
                                </a:rPr>
                              </m:ctrlPr>
                            </m:limLowPr>
                            <m:e>
                              <m:r>
                                <m:rPr>
                                  <m:sty m:val="p"/>
                                </m:rPr>
                                <a:rPr lang="en-US">
                                  <a:latin typeface="Cambria Math" charset="0"/>
                                </a:rPr>
                                <m:t>min</m:t>
                              </m:r>
                            </m:e>
                            <m:lim>
                              <m:r>
                                <a:rPr lang="en-US" i="1">
                                  <a:latin typeface="Cambria Math" charset="0"/>
                                </a:rPr>
                                <m:t>𝐺</m:t>
                              </m:r>
                            </m:lim>
                          </m:limLow>
                        </m:fName>
                        <m:e>
                          <m:func>
                            <m:funcPr>
                              <m:ctrlPr>
                                <a:rPr lang="en-US" i="1">
                                  <a:latin typeface="Cambria Math" charset="0"/>
                                </a:rPr>
                              </m:ctrlPr>
                            </m:funcPr>
                            <m:fName>
                              <m:limLow>
                                <m:limLowPr>
                                  <m:ctrlPr>
                                    <a:rPr lang="en-US" i="1">
                                      <a:latin typeface="Cambria Math" charset="0"/>
                                    </a:rPr>
                                  </m:ctrlPr>
                                </m:limLowPr>
                                <m:e>
                                  <m:r>
                                    <m:rPr>
                                      <m:sty m:val="p"/>
                                    </m:rPr>
                                    <a:rPr lang="en-US">
                                      <a:latin typeface="Cambria Math" charset="0"/>
                                    </a:rPr>
                                    <m:t>max</m:t>
                                  </m:r>
                                </m:e>
                                <m:lim>
                                  <m:r>
                                    <a:rPr lang="en-US" i="1">
                                      <a:latin typeface="Cambria Math" charset="0"/>
                                    </a:rPr>
                                    <m:t>𝐷</m:t>
                                  </m:r>
                                </m:lim>
                              </m:limLow>
                            </m:fName>
                            <m:e>
                              <m:r>
                                <a:rPr lang="en-US" i="1">
                                  <a:latin typeface="Cambria Math" charset="0"/>
                                </a:rPr>
                                <m:t>𝑉</m:t>
                              </m:r>
                              <m:d>
                                <m:dPr>
                                  <m:ctrlPr>
                                    <a:rPr lang="en-US" i="1">
                                      <a:latin typeface="Cambria Math" charset="0"/>
                                    </a:rPr>
                                  </m:ctrlPr>
                                </m:dPr>
                                <m:e>
                                  <m:r>
                                    <a:rPr lang="en-US" i="1">
                                      <a:latin typeface="Cambria Math" charset="0"/>
                                    </a:rPr>
                                    <m:t>𝐷</m:t>
                                  </m:r>
                                  <m:r>
                                    <a:rPr lang="en-US" i="1">
                                      <a:latin typeface="Cambria Math" charset="0"/>
                                    </a:rPr>
                                    <m:t>, </m:t>
                                  </m:r>
                                  <m:r>
                                    <a:rPr lang="en-US" i="1">
                                      <a:latin typeface="Cambria Math" charset="0"/>
                                    </a:rPr>
                                    <m:t>𝐺</m:t>
                                  </m:r>
                                </m:e>
                              </m:d>
                            </m:e>
                          </m:func>
                        </m:e>
                      </m:func>
                    </m:oMath>
                  </m:oMathPara>
                </a14:m>
                <a:r>
                  <a:rPr lang="en-US" i="1" dirty="0">
                    <a:latin typeface="Cambria Math" charset="0"/>
                  </a:rPr>
                  <a:t/>
                </a:r>
                <a:br>
                  <a:rPr lang="en-US" i="1" dirty="0">
                    <a:latin typeface="Cambria Math" charset="0"/>
                  </a:rPr>
                </a:br>
                <a:endParaRPr lang="en-US" i="1" dirty="0">
                  <a:latin typeface="Cambria Math" charset="0"/>
                </a:endParaRPr>
              </a:p>
              <a:p>
                <a:pPr marL="0" indent="0">
                  <a:buNone/>
                </a:pPr>
                <a14:m>
                  <m:oMathPara xmlns:m="http://schemas.openxmlformats.org/officeDocument/2006/math">
                    <m:oMathParaPr>
                      <m:jc m:val="center"/>
                    </m:oMathParaPr>
                    <m:oMath xmlns:m="http://schemas.openxmlformats.org/officeDocument/2006/math">
                      <m:r>
                        <a:rPr lang="en-US" i="1">
                          <a:latin typeface="Cambria Math" charset="0"/>
                        </a:rPr>
                        <m:t>𝑉</m:t>
                      </m:r>
                      <m:d>
                        <m:dPr>
                          <m:ctrlPr>
                            <a:rPr lang="en-US" i="1">
                              <a:latin typeface="Cambria Math" charset="0"/>
                            </a:rPr>
                          </m:ctrlPr>
                        </m:dPr>
                        <m:e>
                          <m:r>
                            <a:rPr lang="en-US" i="1">
                              <a:latin typeface="Cambria Math" charset="0"/>
                            </a:rPr>
                            <m:t>𝐷</m:t>
                          </m:r>
                          <m:r>
                            <a:rPr lang="en-US" i="1">
                              <a:latin typeface="Cambria Math" charset="0"/>
                            </a:rPr>
                            <m:t>, </m:t>
                          </m:r>
                          <m:r>
                            <a:rPr lang="en-US" i="1">
                              <a:latin typeface="Cambria Math" charset="0"/>
                            </a:rPr>
                            <m:t>𝐺</m:t>
                          </m:r>
                        </m:e>
                      </m:d>
                      <m:r>
                        <a:rPr lang="en-US" i="1">
                          <a:latin typeface="Cambria Math" charset="0"/>
                        </a:rPr>
                        <m:t>=</m:t>
                      </m:r>
                      <m:sSub>
                        <m:sSubPr>
                          <m:ctrlPr>
                            <a:rPr lang="en-US" i="1">
                              <a:latin typeface="Cambria Math" charset="0"/>
                            </a:rPr>
                          </m:ctrlPr>
                        </m:sSubPr>
                        <m:e>
                          <m:r>
                            <a:rPr lang="en-US" i="1">
                              <a:latin typeface="Cambria Math" charset="0"/>
                            </a:rPr>
                            <m:t>𝔼</m:t>
                          </m:r>
                        </m:e>
                        <m:sub>
                          <m:r>
                            <a:rPr lang="en-US" i="1">
                              <a:latin typeface="Cambria Math" charset="0"/>
                            </a:rPr>
                            <m:t>𝑥</m:t>
                          </m:r>
                          <m:r>
                            <a:rPr lang="en-US" i="1">
                              <a:latin typeface="Cambria Math" charset="0"/>
                            </a:rPr>
                            <m:t>∼</m:t>
                          </m:r>
                          <m:r>
                            <a:rPr lang="en-US" i="1">
                              <a:latin typeface="Cambria Math" charset="0"/>
                            </a:rPr>
                            <m:t>𝑝</m:t>
                          </m:r>
                          <m:r>
                            <a:rPr lang="en-US" i="1">
                              <a:latin typeface="Cambria Math" charset="0"/>
                            </a:rPr>
                            <m:t>(</m:t>
                          </m:r>
                          <m:r>
                            <a:rPr lang="en-US" i="1">
                              <a:latin typeface="Cambria Math" charset="0"/>
                            </a:rPr>
                            <m:t>𝑥</m:t>
                          </m:r>
                          <m:r>
                            <a:rPr lang="en-US" i="1">
                              <a:latin typeface="Cambria Math" charset="0"/>
                            </a:rPr>
                            <m:t>)</m:t>
                          </m:r>
                        </m:sub>
                      </m:sSub>
                      <m:d>
                        <m:dPr>
                          <m:begChr m:val="["/>
                          <m:endChr m:val="]"/>
                          <m:ctrlPr>
                            <a:rPr lang="en-US" i="1">
                              <a:latin typeface="Cambria Math" charset="0"/>
                            </a:rPr>
                          </m:ctrlPr>
                        </m:dPr>
                        <m:e>
                          <m:func>
                            <m:funcPr>
                              <m:ctrlPr>
                                <a:rPr lang="en-US" i="1">
                                  <a:latin typeface="Cambria Math" charset="0"/>
                                </a:rPr>
                              </m:ctrlPr>
                            </m:funcPr>
                            <m:fName>
                              <m:r>
                                <m:rPr>
                                  <m:sty m:val="p"/>
                                </m:rPr>
                                <a:rPr lang="en-US">
                                  <a:latin typeface="Cambria Math" charset="0"/>
                                </a:rPr>
                                <m:t>log</m:t>
                              </m:r>
                            </m:fName>
                            <m:e>
                              <m:r>
                                <a:rPr lang="en-US" i="1">
                                  <a:latin typeface="Cambria Math" charset="0"/>
                                </a:rPr>
                                <m:t>𝐷</m:t>
                              </m:r>
                              <m:d>
                                <m:dPr>
                                  <m:ctrlPr>
                                    <a:rPr lang="en-US" i="1">
                                      <a:latin typeface="Cambria Math" charset="0"/>
                                    </a:rPr>
                                  </m:ctrlPr>
                                </m:dPr>
                                <m:e>
                                  <m:r>
                                    <a:rPr lang="en-US" i="1">
                                      <a:latin typeface="Cambria Math" charset="0"/>
                                    </a:rPr>
                                    <m:t>𝑥</m:t>
                                  </m:r>
                                </m:e>
                              </m:d>
                            </m:e>
                          </m:func>
                        </m:e>
                      </m:d>
                      <m:r>
                        <a:rPr lang="en-US" i="1">
                          <a:latin typeface="Cambria Math" charset="0"/>
                        </a:rPr>
                        <m:t>+</m:t>
                      </m:r>
                      <m:sSub>
                        <m:sSubPr>
                          <m:ctrlPr>
                            <a:rPr lang="en-US" i="1">
                              <a:latin typeface="Cambria Math" charset="0"/>
                            </a:rPr>
                          </m:ctrlPr>
                        </m:sSubPr>
                        <m:e>
                          <m:r>
                            <a:rPr lang="en-US" i="1">
                              <a:latin typeface="Cambria Math" charset="0"/>
                            </a:rPr>
                            <m:t>𝔼</m:t>
                          </m:r>
                        </m:e>
                        <m:sub>
                          <m:r>
                            <a:rPr lang="en-US" i="1">
                              <a:latin typeface="Cambria Math" charset="0"/>
                            </a:rPr>
                            <m:t>𝑧</m:t>
                          </m:r>
                          <m:r>
                            <a:rPr lang="en-US" i="1">
                              <a:latin typeface="Cambria Math" charset="0"/>
                            </a:rPr>
                            <m:t>∼</m:t>
                          </m:r>
                          <m:r>
                            <a:rPr lang="en-US" i="1">
                              <a:latin typeface="Cambria Math" charset="0"/>
                            </a:rPr>
                            <m:t>𝑞</m:t>
                          </m:r>
                          <m:r>
                            <a:rPr lang="en-US" i="1">
                              <a:latin typeface="Cambria Math" charset="0"/>
                            </a:rPr>
                            <m:t>(</m:t>
                          </m:r>
                          <m:r>
                            <a:rPr lang="en-US" i="1">
                              <a:latin typeface="Cambria Math" charset="0"/>
                            </a:rPr>
                            <m:t>𝑧</m:t>
                          </m:r>
                          <m:r>
                            <a:rPr lang="en-US" i="1">
                              <a:latin typeface="Cambria Math" charset="0"/>
                            </a:rPr>
                            <m:t>)</m:t>
                          </m:r>
                        </m:sub>
                      </m:sSub>
                      <m:d>
                        <m:dPr>
                          <m:begChr m:val="["/>
                          <m:endChr m:val="]"/>
                          <m:ctrlPr>
                            <a:rPr lang="en-US" i="1">
                              <a:latin typeface="Cambria Math" charset="0"/>
                            </a:rPr>
                          </m:ctrlPr>
                        </m:dPr>
                        <m:e>
                          <m:func>
                            <m:funcPr>
                              <m:ctrlPr>
                                <a:rPr lang="en-US" i="1">
                                  <a:latin typeface="Cambria Math" charset="0"/>
                                </a:rPr>
                              </m:ctrlPr>
                            </m:funcPr>
                            <m:fName>
                              <m:r>
                                <m:rPr>
                                  <m:sty m:val="p"/>
                                </m:rPr>
                                <a:rPr lang="en-US">
                                  <a:latin typeface="Cambria Math" charset="0"/>
                                </a:rPr>
                                <m:t>log</m:t>
                              </m:r>
                            </m:fName>
                            <m:e>
                              <m:d>
                                <m:dPr>
                                  <m:ctrlPr>
                                    <a:rPr lang="en-US" i="1">
                                      <a:latin typeface="Cambria Math" charset="0"/>
                                    </a:rPr>
                                  </m:ctrlPr>
                                </m:dPr>
                                <m:e>
                                  <m:r>
                                    <a:rPr lang="en-US" i="1">
                                      <a:latin typeface="Cambria Math" charset="0"/>
                                    </a:rPr>
                                    <m:t>1−</m:t>
                                  </m:r>
                                  <m:r>
                                    <a:rPr lang="en-US" i="1">
                                      <a:latin typeface="Cambria Math" charset="0"/>
                                    </a:rPr>
                                    <m:t>𝐷</m:t>
                                  </m:r>
                                  <m:d>
                                    <m:dPr>
                                      <m:ctrlPr>
                                        <a:rPr lang="en-US" i="1">
                                          <a:latin typeface="Cambria Math" charset="0"/>
                                        </a:rPr>
                                      </m:ctrlPr>
                                    </m:dPr>
                                    <m:e>
                                      <m:r>
                                        <a:rPr lang="en-US" i="1">
                                          <a:latin typeface="Cambria Math" charset="0"/>
                                        </a:rPr>
                                        <m:t>𝐺</m:t>
                                      </m:r>
                                      <m:r>
                                        <a:rPr lang="en-US" i="1">
                                          <a:latin typeface="Cambria Math" charset="0"/>
                                        </a:rPr>
                                        <m:t>(</m:t>
                                      </m:r>
                                      <m:r>
                                        <a:rPr lang="en-US" i="1">
                                          <a:latin typeface="Cambria Math" charset="0"/>
                                        </a:rPr>
                                        <m:t>𝑧</m:t>
                                      </m:r>
                                      <m:r>
                                        <a:rPr lang="en-US" i="1">
                                          <a:latin typeface="Cambria Math" charset="0"/>
                                        </a:rPr>
                                        <m:t>)</m:t>
                                      </m:r>
                                    </m:e>
                                  </m:d>
                                </m:e>
                              </m:d>
                            </m:e>
                          </m:func>
                        </m:e>
                      </m:d>
                    </m:oMath>
                  </m:oMathPara>
                </a14:m>
                <a:endParaRPr lang="en-US" i="1" dirty="0" smtClean="0">
                  <a:latin typeface="Cambria Math" charset="0"/>
                  <a:ea typeface="Cambria Math" charset="0"/>
                  <a:cs typeface="Cambria Math" charset="0"/>
                </a:endParaRPr>
              </a:p>
              <a:p>
                <a:endParaRPr lang="en-US" i="1" dirty="0">
                  <a:latin typeface="Cambria Math" charset="0"/>
                  <a:ea typeface="Cambria Math" charset="0"/>
                  <a:cs typeface="Cambria Math" charset="0"/>
                </a:endParaRPr>
              </a:p>
              <a:p>
                <a:pPr marL="0" indent="0">
                  <a:buNone/>
                </a:pPr>
                <a14:m>
                  <m:oMathPara xmlns:m="http://schemas.openxmlformats.org/officeDocument/2006/math">
                    <m:oMathParaPr>
                      <m:jc m:val="centerGroup"/>
                    </m:oMathParaPr>
                    <m:oMath xmlns:m="http://schemas.openxmlformats.org/officeDocument/2006/math">
                      <m:sSub>
                        <m:sSubPr>
                          <m:ctrlPr>
                            <a:rPr lang="en-US" i="1" smtClean="0">
                              <a:latin typeface="Cambria Math" charset="0"/>
                              <a:ea typeface="Cambria Math" charset="0"/>
                              <a:cs typeface="Cambria Math" charset="0"/>
                            </a:rPr>
                          </m:ctrlPr>
                        </m:sSubPr>
                        <m:e>
                          <m:r>
                            <a:rPr lang="en-US" i="1" smtClean="0">
                              <a:latin typeface="Cambria Math" charset="0"/>
                              <a:ea typeface="Cambria Math" charset="0"/>
                              <a:cs typeface="Cambria Math" charset="0"/>
                            </a:rPr>
                            <m:t>𝛻</m:t>
                          </m:r>
                        </m:e>
                        <m:sub>
                          <m:sSub>
                            <m:sSubPr>
                              <m:ctrlPr>
                                <a:rPr lang="en-US" i="1">
                                  <a:latin typeface="Cambria Math" charset="0"/>
                                  <a:ea typeface="Cambria Math" charset="0"/>
                                  <a:cs typeface="Cambria Math" charset="0"/>
                                </a:rPr>
                              </m:ctrlPr>
                            </m:sSubPr>
                            <m:e>
                              <m:r>
                                <a:rPr lang="en-US" i="1">
                                  <a:latin typeface="Cambria Math" charset="0"/>
                                  <a:ea typeface="Cambria Math" charset="0"/>
                                  <a:cs typeface="Cambria Math" charset="0"/>
                                </a:rPr>
                                <m:t>𝜃</m:t>
                              </m:r>
                            </m:e>
                            <m:sub>
                              <m:r>
                                <a:rPr lang="en-US" i="1">
                                  <a:latin typeface="Cambria Math" charset="0"/>
                                  <a:ea typeface="Cambria Math" charset="0"/>
                                  <a:cs typeface="Cambria Math" charset="0"/>
                                </a:rPr>
                                <m:t>𝐺</m:t>
                              </m:r>
                            </m:sub>
                          </m:sSub>
                        </m:sub>
                      </m:sSub>
                      <m:r>
                        <a:rPr lang="en-US" i="1">
                          <a:latin typeface="Cambria Math" charset="0"/>
                          <a:ea typeface="Cambria Math" charset="0"/>
                          <a:cs typeface="Cambria Math" charset="0"/>
                        </a:rPr>
                        <m:t>𝑉</m:t>
                      </m:r>
                      <m:r>
                        <a:rPr lang="en-US" i="1">
                          <a:latin typeface="Cambria Math" charset="0"/>
                          <a:ea typeface="Cambria Math" charset="0"/>
                          <a:cs typeface="Cambria Math" charset="0"/>
                        </a:rPr>
                        <m:t>(</m:t>
                      </m:r>
                      <m:r>
                        <a:rPr lang="en-US" i="1">
                          <a:latin typeface="Cambria Math" charset="0"/>
                          <a:ea typeface="Cambria Math" charset="0"/>
                          <a:cs typeface="Cambria Math" charset="0"/>
                        </a:rPr>
                        <m:t>𝐷</m:t>
                      </m:r>
                      <m:r>
                        <a:rPr lang="en-US" i="1">
                          <a:latin typeface="Cambria Math" charset="0"/>
                          <a:ea typeface="Cambria Math" charset="0"/>
                          <a:cs typeface="Cambria Math" charset="0"/>
                        </a:rPr>
                        <m:t>,</m:t>
                      </m:r>
                      <m:r>
                        <a:rPr lang="en-US" i="1">
                          <a:latin typeface="Cambria Math" charset="0"/>
                          <a:ea typeface="Cambria Math" charset="0"/>
                          <a:cs typeface="Cambria Math" charset="0"/>
                        </a:rPr>
                        <m:t>𝐺</m:t>
                      </m:r>
                      <m:r>
                        <a:rPr lang="en-US" i="1">
                          <a:latin typeface="Cambria Math" charset="0"/>
                          <a:ea typeface="Cambria Math" charset="0"/>
                          <a:cs typeface="Cambria Math" charset="0"/>
                        </a:rPr>
                        <m:t>)=</m:t>
                      </m:r>
                      <m:sSub>
                        <m:sSubPr>
                          <m:ctrlPr>
                            <a:rPr lang="en-US" i="1">
                              <a:latin typeface="Cambria Math" charset="0"/>
                              <a:ea typeface="Cambria Math" charset="0"/>
                              <a:cs typeface="Cambria Math" charset="0"/>
                            </a:rPr>
                          </m:ctrlPr>
                        </m:sSubPr>
                        <m:e>
                          <m:r>
                            <a:rPr lang="en-US" i="1" smtClean="0">
                              <a:latin typeface="Cambria Math" charset="0"/>
                              <a:ea typeface="Cambria Math" charset="0"/>
                              <a:cs typeface="Cambria Math" charset="0"/>
                            </a:rPr>
                            <m:t>𝛻</m:t>
                          </m:r>
                        </m:e>
                        <m:sub>
                          <m:sSub>
                            <m:sSubPr>
                              <m:ctrlPr>
                                <a:rPr lang="en-US" i="1">
                                  <a:latin typeface="Cambria Math" charset="0"/>
                                  <a:ea typeface="Cambria Math" charset="0"/>
                                  <a:cs typeface="Cambria Math" charset="0"/>
                                </a:rPr>
                              </m:ctrlPr>
                            </m:sSubPr>
                            <m:e>
                              <m:r>
                                <a:rPr lang="en-US" i="1">
                                  <a:latin typeface="Cambria Math" charset="0"/>
                                  <a:ea typeface="Cambria Math" charset="0"/>
                                  <a:cs typeface="Cambria Math" charset="0"/>
                                </a:rPr>
                                <m:t>𝜃</m:t>
                              </m:r>
                            </m:e>
                            <m:sub>
                              <m:r>
                                <a:rPr lang="en-US" i="1">
                                  <a:latin typeface="Cambria Math" charset="0"/>
                                  <a:ea typeface="Cambria Math" charset="0"/>
                                  <a:cs typeface="Cambria Math" charset="0"/>
                                </a:rPr>
                                <m:t>𝐺</m:t>
                              </m:r>
                            </m:sub>
                          </m:sSub>
                        </m:sub>
                      </m:sSub>
                      <m:sSub>
                        <m:sSubPr>
                          <m:ctrlPr>
                            <a:rPr lang="en-US" i="1">
                              <a:latin typeface="Cambria Math" charset="0"/>
                              <a:ea typeface="Cambria Math" charset="0"/>
                              <a:cs typeface="Cambria Math" charset="0"/>
                            </a:rPr>
                          </m:ctrlPr>
                        </m:sSubPr>
                        <m:e>
                          <m:r>
                            <a:rPr lang="en-US" i="1">
                              <a:latin typeface="Cambria Math" charset="0"/>
                              <a:ea typeface="Cambria Math" charset="0"/>
                              <a:cs typeface="Cambria Math" charset="0"/>
                            </a:rPr>
                            <m:t>𝔼</m:t>
                          </m:r>
                        </m:e>
                        <m:sub>
                          <m:r>
                            <a:rPr lang="en-US" i="1">
                              <a:latin typeface="Cambria Math" charset="0"/>
                              <a:ea typeface="Cambria Math" charset="0"/>
                              <a:cs typeface="Cambria Math" charset="0"/>
                            </a:rPr>
                            <m:t>𝑧</m:t>
                          </m:r>
                          <m:r>
                            <a:rPr lang="en-US" i="1">
                              <a:latin typeface="Cambria Math" charset="0"/>
                              <a:ea typeface="Cambria Math" charset="0"/>
                              <a:cs typeface="Cambria Math" charset="0"/>
                            </a:rPr>
                            <m:t>~</m:t>
                          </m:r>
                          <m:r>
                            <a:rPr lang="en-US" b="0" i="1" smtClean="0">
                              <a:latin typeface="Cambria Math" charset="0"/>
                              <a:ea typeface="Cambria Math" charset="0"/>
                              <a:cs typeface="Cambria Math" charset="0"/>
                            </a:rPr>
                            <m:t>𝑞</m:t>
                          </m:r>
                          <m:r>
                            <a:rPr lang="en-US" b="0" i="1" smtClean="0">
                              <a:latin typeface="Cambria Math" charset="0"/>
                              <a:ea typeface="Cambria Math" charset="0"/>
                              <a:cs typeface="Cambria Math" charset="0"/>
                            </a:rPr>
                            <m:t>(</m:t>
                          </m:r>
                          <m:r>
                            <a:rPr lang="en-US" b="0" i="1" smtClean="0">
                              <a:latin typeface="Cambria Math" charset="0"/>
                              <a:ea typeface="Cambria Math" charset="0"/>
                              <a:cs typeface="Cambria Math" charset="0"/>
                            </a:rPr>
                            <m:t>𝑧</m:t>
                          </m:r>
                          <m:r>
                            <a:rPr lang="en-US" b="0" i="1" smtClean="0">
                              <a:latin typeface="Cambria Math" charset="0"/>
                              <a:ea typeface="Cambria Math" charset="0"/>
                              <a:cs typeface="Cambria Math" charset="0"/>
                            </a:rPr>
                            <m:t>)</m:t>
                          </m:r>
                        </m:sub>
                      </m:sSub>
                      <m:d>
                        <m:dPr>
                          <m:begChr m:val="["/>
                          <m:endChr m:val="]"/>
                          <m:ctrlPr>
                            <a:rPr lang="en-US" i="1">
                              <a:latin typeface="Cambria Math" charset="0"/>
                              <a:ea typeface="Cambria Math" charset="0"/>
                              <a:cs typeface="Cambria Math" charset="0"/>
                            </a:rPr>
                          </m:ctrlPr>
                        </m:dPr>
                        <m:e>
                          <m:func>
                            <m:funcPr>
                              <m:ctrlPr>
                                <a:rPr lang="en-US" i="1">
                                  <a:latin typeface="Cambria Math" charset="0"/>
                                </a:rPr>
                              </m:ctrlPr>
                            </m:funcPr>
                            <m:fName>
                              <m:r>
                                <m:rPr>
                                  <m:sty m:val="p"/>
                                </m:rPr>
                                <a:rPr lang="en-US">
                                  <a:latin typeface="Cambria Math" charset="0"/>
                                </a:rPr>
                                <m:t>log</m:t>
                              </m:r>
                            </m:fName>
                            <m:e>
                              <m:d>
                                <m:dPr>
                                  <m:ctrlPr>
                                    <a:rPr lang="en-US" i="1">
                                      <a:latin typeface="Cambria Math" charset="0"/>
                                    </a:rPr>
                                  </m:ctrlPr>
                                </m:dPr>
                                <m:e>
                                  <m:r>
                                    <a:rPr lang="en-US" i="1">
                                      <a:latin typeface="Cambria Math" charset="0"/>
                                    </a:rPr>
                                    <m:t>1−</m:t>
                                  </m:r>
                                  <m:r>
                                    <a:rPr lang="en-US" i="1">
                                      <a:latin typeface="Cambria Math" charset="0"/>
                                    </a:rPr>
                                    <m:t>𝐷</m:t>
                                  </m:r>
                                  <m:d>
                                    <m:dPr>
                                      <m:ctrlPr>
                                        <a:rPr lang="en-US" i="1">
                                          <a:latin typeface="Cambria Math" charset="0"/>
                                        </a:rPr>
                                      </m:ctrlPr>
                                    </m:dPr>
                                    <m:e>
                                      <m:r>
                                        <a:rPr lang="en-US" i="1">
                                          <a:latin typeface="Cambria Math" charset="0"/>
                                        </a:rPr>
                                        <m:t>𝐺</m:t>
                                      </m:r>
                                      <m:d>
                                        <m:dPr>
                                          <m:ctrlPr>
                                            <a:rPr lang="en-US" i="1">
                                              <a:latin typeface="Cambria Math" charset="0"/>
                                            </a:rPr>
                                          </m:ctrlPr>
                                        </m:dPr>
                                        <m:e>
                                          <m:r>
                                            <a:rPr lang="en-US" i="1">
                                              <a:latin typeface="Cambria Math" charset="0"/>
                                            </a:rPr>
                                            <m:t>𝑧</m:t>
                                          </m:r>
                                        </m:e>
                                      </m:d>
                                    </m:e>
                                  </m:d>
                                </m:e>
                              </m:d>
                            </m:e>
                          </m:func>
                        </m:e>
                      </m:d>
                    </m:oMath>
                  </m:oMathPara>
                </a14:m>
                <a:endParaRPr lang="en-US" dirty="0" smtClean="0"/>
              </a:p>
              <a:p>
                <a:pPr lvl="1"/>
                <a:endParaRPr lang="en-US" b="0" i="1" dirty="0" smtClean="0">
                  <a:latin typeface="Cambria Math" charset="0"/>
                  <a:ea typeface="Cambria Math" charset="0"/>
                  <a:cs typeface="Cambria Math" charset="0"/>
                </a:endParaRPr>
              </a:p>
              <a:p>
                <a:pPr lvl="1"/>
                <a14:m>
                  <m:oMath xmlns:m="http://schemas.openxmlformats.org/officeDocument/2006/math">
                    <m:sSub>
                      <m:sSubPr>
                        <m:ctrlPr>
                          <a:rPr lang="en-US" b="0" i="1" smtClean="0">
                            <a:latin typeface="Cambria Math" charset="0"/>
                            <a:ea typeface="Cambria Math" charset="0"/>
                            <a:cs typeface="Cambria Math" charset="0"/>
                          </a:rPr>
                        </m:ctrlPr>
                      </m:sSubPr>
                      <m:e>
                        <m:r>
                          <a:rPr lang="en-US" b="0" i="1" smtClean="0">
                            <a:latin typeface="Cambria Math" charset="0"/>
                            <a:ea typeface="Cambria Math" charset="0"/>
                            <a:cs typeface="Cambria Math" charset="0"/>
                          </a:rPr>
                          <m:t>𝛻</m:t>
                        </m:r>
                      </m:e>
                      <m:sub>
                        <m:r>
                          <a:rPr lang="en-US" b="0" i="1" smtClean="0">
                            <a:latin typeface="Cambria Math" charset="0"/>
                            <a:ea typeface="Cambria Math" charset="0"/>
                            <a:cs typeface="Cambria Math" charset="0"/>
                          </a:rPr>
                          <m:t>𝑎</m:t>
                        </m:r>
                      </m:sub>
                    </m:sSub>
                    <m:func>
                      <m:funcPr>
                        <m:ctrlPr>
                          <a:rPr lang="en-US" b="0" i="1" smtClean="0">
                            <a:latin typeface="Cambria Math" charset="0"/>
                            <a:ea typeface="Cambria Math" charset="0"/>
                            <a:cs typeface="Cambria Math" charset="0"/>
                          </a:rPr>
                        </m:ctrlPr>
                      </m:funcPr>
                      <m:fName>
                        <m:r>
                          <m:rPr>
                            <m:sty m:val="p"/>
                          </m:rPr>
                          <a:rPr lang="en-US" b="0" i="0" smtClean="0">
                            <a:latin typeface="Cambria Math" charset="0"/>
                            <a:ea typeface="Cambria Math" charset="0"/>
                            <a:cs typeface="Cambria Math" charset="0"/>
                          </a:rPr>
                          <m:t>log</m:t>
                        </m:r>
                      </m:fName>
                      <m:e>
                        <m:d>
                          <m:dPr>
                            <m:ctrlPr>
                              <a:rPr lang="en-US" b="0" i="1" smtClean="0">
                                <a:latin typeface="Cambria Math" charset="0"/>
                                <a:ea typeface="Cambria Math" charset="0"/>
                                <a:cs typeface="Cambria Math" charset="0"/>
                              </a:rPr>
                            </m:ctrlPr>
                          </m:dPr>
                          <m:e>
                            <m:r>
                              <a:rPr lang="en-US" b="0" i="1" smtClean="0">
                                <a:latin typeface="Cambria Math" charset="0"/>
                                <a:ea typeface="Cambria Math" charset="0"/>
                                <a:cs typeface="Cambria Math" charset="0"/>
                              </a:rPr>
                              <m:t>1−</m:t>
                            </m:r>
                            <m:r>
                              <a:rPr lang="en-US" b="0" i="1" smtClean="0">
                                <a:latin typeface="Cambria Math" charset="0"/>
                                <a:ea typeface="Cambria Math" charset="0"/>
                                <a:cs typeface="Cambria Math" charset="0"/>
                              </a:rPr>
                              <m:t>𝜎</m:t>
                            </m:r>
                            <m:d>
                              <m:dPr>
                                <m:ctrlPr>
                                  <a:rPr lang="en-US" b="0" i="1" smtClean="0">
                                    <a:latin typeface="Cambria Math" charset="0"/>
                                    <a:ea typeface="Cambria Math" charset="0"/>
                                    <a:cs typeface="Cambria Math" charset="0"/>
                                  </a:rPr>
                                </m:ctrlPr>
                              </m:dPr>
                              <m:e>
                                <m:r>
                                  <a:rPr lang="en-US" b="0" i="1" smtClean="0">
                                    <a:latin typeface="Cambria Math" charset="0"/>
                                    <a:ea typeface="Cambria Math" charset="0"/>
                                    <a:cs typeface="Cambria Math" charset="0"/>
                                  </a:rPr>
                                  <m:t>𝑎</m:t>
                                </m:r>
                              </m:e>
                            </m:d>
                          </m:e>
                        </m:d>
                      </m:e>
                    </m:func>
                    <m:r>
                      <a:rPr lang="en-US" b="0" i="1" smtClean="0">
                        <a:latin typeface="Cambria Math" charset="0"/>
                        <a:ea typeface="Cambria Math" charset="0"/>
                        <a:cs typeface="Cambria Math" charset="0"/>
                      </a:rPr>
                      <m:t>=</m:t>
                    </m:r>
                    <m:f>
                      <m:fPr>
                        <m:ctrlPr>
                          <a:rPr lang="mr-IN" b="0" i="1" smtClean="0">
                            <a:latin typeface="Cambria Math" charset="0"/>
                            <a:ea typeface="Cambria Math" charset="0"/>
                            <a:cs typeface="Cambria Math" charset="0"/>
                          </a:rPr>
                        </m:ctrlPr>
                      </m:fPr>
                      <m:num>
                        <m:r>
                          <a:rPr lang="en-US" b="0" i="1" smtClean="0">
                            <a:latin typeface="Cambria Math" charset="0"/>
                            <a:ea typeface="Cambria Math" charset="0"/>
                            <a:cs typeface="Cambria Math" charset="0"/>
                          </a:rPr>
                          <m:t>−</m:t>
                        </m:r>
                        <m:sSub>
                          <m:sSubPr>
                            <m:ctrlPr>
                              <a:rPr lang="en-US" i="1">
                                <a:latin typeface="Cambria Math" charset="0"/>
                                <a:ea typeface="Cambria Math" charset="0"/>
                                <a:cs typeface="Cambria Math" charset="0"/>
                              </a:rPr>
                            </m:ctrlPr>
                          </m:sSubPr>
                          <m:e>
                            <m:r>
                              <a:rPr lang="en-US" i="1" smtClean="0">
                                <a:latin typeface="Cambria Math" charset="0"/>
                                <a:ea typeface="Cambria Math" charset="0"/>
                                <a:cs typeface="Cambria Math" charset="0"/>
                              </a:rPr>
                              <m:t>𝛻</m:t>
                            </m:r>
                          </m:e>
                          <m:sub>
                            <m:r>
                              <a:rPr lang="en-US" b="0" i="1" smtClean="0">
                                <a:latin typeface="Cambria Math" charset="0"/>
                                <a:ea typeface="Cambria Math" charset="0"/>
                                <a:cs typeface="Cambria Math" charset="0"/>
                              </a:rPr>
                              <m:t>𝑎</m:t>
                            </m:r>
                          </m:sub>
                        </m:sSub>
                        <m:r>
                          <a:rPr lang="en-US" b="0" i="1" smtClean="0">
                            <a:latin typeface="Cambria Math" charset="0"/>
                            <a:ea typeface="Cambria Math" charset="0"/>
                            <a:cs typeface="Cambria Math" charset="0"/>
                          </a:rPr>
                          <m:t> </m:t>
                        </m:r>
                        <m:r>
                          <a:rPr lang="en-US" b="0" i="1" smtClean="0">
                            <a:latin typeface="Cambria Math" charset="0"/>
                            <a:ea typeface="Cambria Math" charset="0"/>
                            <a:cs typeface="Cambria Math" charset="0"/>
                          </a:rPr>
                          <m:t>𝜎</m:t>
                        </m:r>
                        <m:r>
                          <a:rPr lang="en-US" b="0" i="1" smtClean="0">
                            <a:latin typeface="Cambria Math" charset="0"/>
                            <a:ea typeface="Cambria Math" charset="0"/>
                            <a:cs typeface="Cambria Math" charset="0"/>
                          </a:rPr>
                          <m:t>(</m:t>
                        </m:r>
                        <m:r>
                          <a:rPr lang="en-US" b="0" i="1" smtClean="0">
                            <a:latin typeface="Cambria Math" charset="0"/>
                            <a:ea typeface="Cambria Math" charset="0"/>
                            <a:cs typeface="Cambria Math" charset="0"/>
                          </a:rPr>
                          <m:t>𝑎</m:t>
                        </m:r>
                        <m:r>
                          <a:rPr lang="en-US" b="0" i="1" smtClean="0">
                            <a:latin typeface="Cambria Math" charset="0"/>
                            <a:ea typeface="Cambria Math" charset="0"/>
                            <a:cs typeface="Cambria Math" charset="0"/>
                          </a:rPr>
                          <m:t>)</m:t>
                        </m:r>
                      </m:num>
                      <m:den>
                        <m:r>
                          <a:rPr lang="en-US" i="1">
                            <a:latin typeface="Cambria Math" charset="0"/>
                            <a:ea typeface="Cambria Math" charset="0"/>
                            <a:cs typeface="Cambria Math" charset="0"/>
                          </a:rPr>
                          <m:t>1−</m:t>
                        </m:r>
                        <m:r>
                          <a:rPr lang="en-US" b="0" i="1" smtClean="0">
                            <a:latin typeface="Cambria Math" charset="0"/>
                            <a:ea typeface="Cambria Math" charset="0"/>
                            <a:cs typeface="Cambria Math" charset="0"/>
                          </a:rPr>
                          <m:t> </m:t>
                        </m:r>
                        <m:r>
                          <a:rPr lang="en-US" i="1">
                            <a:latin typeface="Cambria Math" charset="0"/>
                            <a:ea typeface="Cambria Math" charset="0"/>
                            <a:cs typeface="Cambria Math" charset="0"/>
                          </a:rPr>
                          <m:t>𝜎</m:t>
                        </m:r>
                        <m:r>
                          <a:rPr lang="en-US" i="1">
                            <a:latin typeface="Cambria Math" charset="0"/>
                            <a:ea typeface="Cambria Math" charset="0"/>
                            <a:cs typeface="Cambria Math" charset="0"/>
                          </a:rPr>
                          <m:t>(</m:t>
                        </m:r>
                        <m:r>
                          <a:rPr lang="en-US" b="0" i="1" smtClean="0">
                            <a:latin typeface="Cambria Math" charset="0"/>
                            <a:ea typeface="Cambria Math" charset="0"/>
                            <a:cs typeface="Cambria Math" charset="0"/>
                          </a:rPr>
                          <m:t>𝑎</m:t>
                        </m:r>
                        <m:r>
                          <a:rPr lang="en-US" i="1">
                            <a:latin typeface="Cambria Math" charset="0"/>
                            <a:ea typeface="Cambria Math" charset="0"/>
                            <a:cs typeface="Cambria Math" charset="0"/>
                          </a:rPr>
                          <m:t>)</m:t>
                        </m:r>
                      </m:den>
                    </m:f>
                    <m:r>
                      <a:rPr lang="en-US" b="0" i="1" smtClean="0">
                        <a:latin typeface="Cambria Math" charset="0"/>
                        <a:ea typeface="Cambria Math" charset="0"/>
                        <a:cs typeface="Cambria Math" charset="0"/>
                      </a:rPr>
                      <m:t>= </m:t>
                    </m:r>
                  </m:oMath>
                </a14:m>
                <a:r>
                  <a:rPr lang="mr-IN" dirty="0">
                    <a:ea typeface="Cambria Math" charset="0"/>
                    <a:cs typeface="Cambria Math" charset="0"/>
                  </a:rPr>
                  <a:t> </a:t>
                </a:r>
                <a14:m>
                  <m:oMath xmlns:m="http://schemas.openxmlformats.org/officeDocument/2006/math">
                    <m:f>
                      <m:fPr>
                        <m:ctrlPr>
                          <a:rPr lang="mr-IN" i="1">
                            <a:latin typeface="Cambria Math" charset="0"/>
                            <a:ea typeface="Cambria Math" charset="0"/>
                            <a:cs typeface="Cambria Math" charset="0"/>
                          </a:rPr>
                        </m:ctrlPr>
                      </m:fPr>
                      <m:num>
                        <m:r>
                          <a:rPr lang="en-US" i="1">
                            <a:latin typeface="Cambria Math" charset="0"/>
                            <a:ea typeface="Cambria Math" charset="0"/>
                            <a:cs typeface="Cambria Math" charset="0"/>
                          </a:rPr>
                          <m:t>−</m:t>
                        </m:r>
                        <m:r>
                          <a:rPr lang="en-US" i="1">
                            <a:latin typeface="Cambria Math" charset="0"/>
                            <a:ea typeface="Cambria Math" charset="0"/>
                            <a:cs typeface="Cambria Math" charset="0"/>
                          </a:rPr>
                          <m:t>𝜎</m:t>
                        </m:r>
                        <m:d>
                          <m:dPr>
                            <m:ctrlPr>
                              <a:rPr lang="en-US" i="1">
                                <a:latin typeface="Cambria Math" charset="0"/>
                                <a:ea typeface="Cambria Math" charset="0"/>
                                <a:cs typeface="Cambria Math" charset="0"/>
                              </a:rPr>
                            </m:ctrlPr>
                          </m:dPr>
                          <m:e>
                            <m:r>
                              <a:rPr lang="en-US" b="0" i="1" smtClean="0">
                                <a:latin typeface="Cambria Math" charset="0"/>
                                <a:ea typeface="Cambria Math" charset="0"/>
                                <a:cs typeface="Cambria Math" charset="0"/>
                              </a:rPr>
                              <m:t>𝑎</m:t>
                            </m:r>
                          </m:e>
                        </m:d>
                        <m:r>
                          <a:rPr lang="en-US" b="0" i="1" smtClean="0">
                            <a:latin typeface="Cambria Math" charset="0"/>
                            <a:ea typeface="Cambria Math" charset="0"/>
                            <a:cs typeface="Cambria Math" charset="0"/>
                          </a:rPr>
                          <m:t> </m:t>
                        </m:r>
                        <m:d>
                          <m:dPr>
                            <m:ctrlPr>
                              <a:rPr lang="en-US" b="0" i="1" smtClean="0">
                                <a:latin typeface="Cambria Math" charset="0"/>
                                <a:ea typeface="Cambria Math" charset="0"/>
                                <a:cs typeface="Cambria Math" charset="0"/>
                              </a:rPr>
                            </m:ctrlPr>
                          </m:dPr>
                          <m:e>
                            <m:r>
                              <a:rPr lang="en-US" b="0" i="1" smtClean="0">
                                <a:latin typeface="Cambria Math" charset="0"/>
                                <a:ea typeface="Cambria Math" charset="0"/>
                                <a:cs typeface="Cambria Math" charset="0"/>
                              </a:rPr>
                              <m:t>1−</m:t>
                            </m:r>
                            <m:r>
                              <a:rPr lang="en-US" b="0" i="1" smtClean="0">
                                <a:latin typeface="Cambria Math" charset="0"/>
                                <a:ea typeface="Cambria Math" charset="0"/>
                                <a:cs typeface="Cambria Math" charset="0"/>
                              </a:rPr>
                              <m:t>𝜎</m:t>
                            </m:r>
                            <m:d>
                              <m:dPr>
                                <m:ctrlPr>
                                  <a:rPr lang="en-US" b="0" i="1" smtClean="0">
                                    <a:latin typeface="Cambria Math" charset="0"/>
                                    <a:ea typeface="Cambria Math" charset="0"/>
                                    <a:cs typeface="Cambria Math" charset="0"/>
                                  </a:rPr>
                                </m:ctrlPr>
                              </m:dPr>
                              <m:e>
                                <m:r>
                                  <a:rPr lang="en-US" b="0" i="1" smtClean="0">
                                    <a:latin typeface="Cambria Math" charset="0"/>
                                    <a:ea typeface="Cambria Math" charset="0"/>
                                    <a:cs typeface="Cambria Math" charset="0"/>
                                  </a:rPr>
                                  <m:t>𝑎</m:t>
                                </m:r>
                              </m:e>
                            </m:d>
                          </m:e>
                        </m:d>
                      </m:num>
                      <m:den>
                        <m:r>
                          <a:rPr lang="en-US" i="1">
                            <a:latin typeface="Cambria Math" charset="0"/>
                            <a:ea typeface="Cambria Math" charset="0"/>
                            <a:cs typeface="Cambria Math" charset="0"/>
                          </a:rPr>
                          <m:t>1− </m:t>
                        </m:r>
                        <m:r>
                          <a:rPr lang="en-US" i="1">
                            <a:latin typeface="Cambria Math" charset="0"/>
                            <a:ea typeface="Cambria Math" charset="0"/>
                            <a:cs typeface="Cambria Math" charset="0"/>
                          </a:rPr>
                          <m:t>𝜎</m:t>
                        </m:r>
                        <m:r>
                          <a:rPr lang="en-US" i="1">
                            <a:latin typeface="Cambria Math" charset="0"/>
                            <a:ea typeface="Cambria Math" charset="0"/>
                            <a:cs typeface="Cambria Math" charset="0"/>
                          </a:rPr>
                          <m:t>(</m:t>
                        </m:r>
                        <m:r>
                          <a:rPr lang="en-US" b="0" i="1" smtClean="0">
                            <a:latin typeface="Cambria Math" charset="0"/>
                            <a:ea typeface="Cambria Math" charset="0"/>
                            <a:cs typeface="Cambria Math" charset="0"/>
                          </a:rPr>
                          <m:t>𝑎</m:t>
                        </m:r>
                        <m:r>
                          <a:rPr lang="en-US" i="1">
                            <a:latin typeface="Cambria Math" charset="0"/>
                            <a:ea typeface="Cambria Math" charset="0"/>
                            <a:cs typeface="Cambria Math" charset="0"/>
                          </a:rPr>
                          <m:t>)</m:t>
                        </m:r>
                      </m:den>
                    </m:f>
                    <m:r>
                      <a:rPr lang="en-US" b="0" i="1" smtClean="0">
                        <a:latin typeface="Cambria Math" charset="0"/>
                        <a:ea typeface="Cambria Math" charset="0"/>
                        <a:cs typeface="Cambria Math" charset="0"/>
                      </a:rPr>
                      <m:t>=−</m:t>
                    </m:r>
                    <m:r>
                      <a:rPr lang="en-US" b="0" i="1" smtClean="0">
                        <a:latin typeface="Cambria Math" charset="0"/>
                        <a:ea typeface="Cambria Math" charset="0"/>
                        <a:cs typeface="Cambria Math" charset="0"/>
                      </a:rPr>
                      <m:t>𝜎</m:t>
                    </m:r>
                    <m:d>
                      <m:dPr>
                        <m:ctrlPr>
                          <a:rPr lang="en-US" b="0" i="1" smtClean="0">
                            <a:latin typeface="Cambria Math" charset="0"/>
                            <a:ea typeface="Cambria Math" charset="0"/>
                            <a:cs typeface="Cambria Math" charset="0"/>
                          </a:rPr>
                        </m:ctrlPr>
                      </m:dPr>
                      <m:e>
                        <m:r>
                          <a:rPr lang="en-US" b="0" i="1" smtClean="0">
                            <a:latin typeface="Cambria Math" charset="0"/>
                            <a:ea typeface="Cambria Math" charset="0"/>
                            <a:cs typeface="Cambria Math" charset="0"/>
                          </a:rPr>
                          <m:t>𝑎</m:t>
                        </m:r>
                      </m:e>
                    </m:d>
                  </m:oMath>
                </a14:m>
                <a:r>
                  <a:rPr lang="en-US" dirty="0" smtClean="0"/>
                  <a:t> =  </a:t>
                </a:r>
                <a14:m>
                  <m:oMath xmlns:m="http://schemas.openxmlformats.org/officeDocument/2006/math">
                    <m:r>
                      <a:rPr lang="en-US" i="1">
                        <a:latin typeface="Cambria Math" charset="0"/>
                        <a:ea typeface="Cambria Math" charset="0"/>
                        <a:cs typeface="Cambria Math" charset="0"/>
                      </a:rPr>
                      <m:t>−</m:t>
                    </m:r>
                    <m:r>
                      <a:rPr lang="en-US" b="0" i="1" smtClean="0">
                        <a:latin typeface="Cambria Math" charset="0"/>
                        <a:ea typeface="Cambria Math" charset="0"/>
                        <a:cs typeface="Cambria Math" charset="0"/>
                      </a:rPr>
                      <m:t>𝐷</m:t>
                    </m:r>
                    <m:d>
                      <m:dPr>
                        <m:ctrlPr>
                          <a:rPr lang="en-US" i="1">
                            <a:latin typeface="Cambria Math" charset="0"/>
                            <a:ea typeface="Cambria Math" charset="0"/>
                            <a:cs typeface="Cambria Math" charset="0"/>
                          </a:rPr>
                        </m:ctrlPr>
                      </m:dPr>
                      <m:e>
                        <m:r>
                          <a:rPr lang="en-US" b="0" i="1" smtClean="0">
                            <a:latin typeface="Cambria Math" charset="0"/>
                            <a:ea typeface="Cambria Math" charset="0"/>
                            <a:cs typeface="Cambria Math" charset="0"/>
                          </a:rPr>
                          <m:t>𝐺</m:t>
                        </m:r>
                        <m:d>
                          <m:dPr>
                            <m:ctrlPr>
                              <a:rPr lang="en-US" b="0" i="1" smtClean="0">
                                <a:latin typeface="Cambria Math" charset="0"/>
                                <a:ea typeface="Cambria Math" charset="0"/>
                                <a:cs typeface="Cambria Math" charset="0"/>
                              </a:rPr>
                            </m:ctrlPr>
                          </m:dPr>
                          <m:e>
                            <m:r>
                              <a:rPr lang="en-US" b="0" i="1" smtClean="0">
                                <a:latin typeface="Cambria Math" charset="0"/>
                                <a:ea typeface="Cambria Math" charset="0"/>
                                <a:cs typeface="Cambria Math" charset="0"/>
                              </a:rPr>
                              <m:t>𝑧</m:t>
                            </m:r>
                          </m:e>
                        </m:d>
                      </m:e>
                    </m:d>
                    <m:r>
                      <a:rPr lang="en-US" b="0" i="1" smtClean="0">
                        <a:latin typeface="Cambria Math" charset="0"/>
                        <a:ea typeface="Cambria Math" charset="0"/>
                        <a:cs typeface="Cambria Math" charset="0"/>
                      </a:rPr>
                      <m:t> </m:t>
                    </m:r>
                  </m:oMath>
                </a14:m>
                <a:r>
                  <a:rPr lang="en-US" dirty="0" smtClean="0"/>
                  <a:t/>
                </a:r>
                <a:br>
                  <a:rPr lang="en-US" dirty="0" smtClean="0"/>
                </a:br>
                <a:endParaRPr lang="en-US" dirty="0" smtClean="0"/>
              </a:p>
              <a:p>
                <a:pPr lvl="1"/>
                <a:r>
                  <a:rPr lang="en-US" dirty="0" smtClean="0"/>
                  <a:t>Gradient goes to </a:t>
                </a:r>
                <a14:m>
                  <m:oMath xmlns:m="http://schemas.openxmlformats.org/officeDocument/2006/math">
                    <m:r>
                      <a:rPr lang="en-US" b="0" i="1" smtClean="0">
                        <a:latin typeface="Cambria Math" charset="0"/>
                      </a:rPr>
                      <m:t>0</m:t>
                    </m:r>
                  </m:oMath>
                </a14:m>
                <a:r>
                  <a:rPr lang="en-US" dirty="0" smtClean="0"/>
                  <a:t> if </a:t>
                </a:r>
                <a14:m>
                  <m:oMath xmlns:m="http://schemas.openxmlformats.org/officeDocument/2006/math">
                    <m:r>
                      <a:rPr lang="en-US" b="0" i="1" smtClean="0">
                        <a:latin typeface="Cambria Math" charset="0"/>
                      </a:rPr>
                      <m:t>𝐷</m:t>
                    </m:r>
                  </m:oMath>
                </a14:m>
                <a:r>
                  <a:rPr lang="en-US" dirty="0" smtClean="0"/>
                  <a:t> is confident, i.e. </a:t>
                </a:r>
                <a14:m>
                  <m:oMath xmlns:m="http://schemas.openxmlformats.org/officeDocument/2006/math">
                    <m:r>
                      <a:rPr lang="en-US" i="1">
                        <a:latin typeface="Cambria Math" charset="0"/>
                        <a:ea typeface="Cambria Math" charset="0"/>
                        <a:cs typeface="Cambria Math" charset="0"/>
                      </a:rPr>
                      <m:t>𝐷</m:t>
                    </m:r>
                    <m:d>
                      <m:dPr>
                        <m:ctrlPr>
                          <a:rPr lang="en-US" i="1">
                            <a:latin typeface="Cambria Math" charset="0"/>
                            <a:ea typeface="Cambria Math" charset="0"/>
                            <a:cs typeface="Cambria Math" charset="0"/>
                          </a:rPr>
                        </m:ctrlPr>
                      </m:dPr>
                      <m:e>
                        <m:r>
                          <a:rPr lang="en-US" i="1">
                            <a:latin typeface="Cambria Math" charset="0"/>
                            <a:ea typeface="Cambria Math" charset="0"/>
                            <a:cs typeface="Cambria Math" charset="0"/>
                          </a:rPr>
                          <m:t>𝐺</m:t>
                        </m:r>
                        <m:d>
                          <m:dPr>
                            <m:ctrlPr>
                              <a:rPr lang="en-US" i="1">
                                <a:latin typeface="Cambria Math" charset="0"/>
                                <a:ea typeface="Cambria Math" charset="0"/>
                                <a:cs typeface="Cambria Math" charset="0"/>
                              </a:rPr>
                            </m:ctrlPr>
                          </m:dPr>
                          <m:e>
                            <m:r>
                              <a:rPr lang="en-US" i="1">
                                <a:latin typeface="Cambria Math" charset="0"/>
                                <a:ea typeface="Cambria Math" charset="0"/>
                                <a:cs typeface="Cambria Math" charset="0"/>
                              </a:rPr>
                              <m:t>𝑧</m:t>
                            </m:r>
                          </m:e>
                        </m:d>
                      </m:e>
                    </m:d>
                    <m:r>
                      <a:rPr lang="en-US" b="0" i="1">
                        <a:latin typeface="Cambria Math" charset="0"/>
                        <a:ea typeface="Cambria Math" charset="0"/>
                        <a:cs typeface="Cambria Math" charset="0"/>
                      </a:rPr>
                      <m:t> </m:t>
                    </m:r>
                    <m:r>
                      <a:rPr lang="en-US" i="1">
                        <a:latin typeface="Cambria Math" charset="0"/>
                        <a:ea typeface="Cambria Math" charset="0"/>
                        <a:cs typeface="Cambria Math" charset="0"/>
                      </a:rPr>
                      <m:t>→</m:t>
                    </m:r>
                    <m:r>
                      <a:rPr lang="en-US" b="0" i="1" smtClean="0">
                        <a:latin typeface="Cambria Math" charset="0"/>
                        <a:ea typeface="Cambria Math" charset="0"/>
                        <a:cs typeface="Cambria Math" charset="0"/>
                      </a:rPr>
                      <m:t>0</m:t>
                    </m:r>
                  </m:oMath>
                </a14:m>
                <a:r>
                  <a:rPr lang="en-US" dirty="0" smtClean="0"/>
                  <a:t> </a:t>
                </a:r>
              </a:p>
              <a:p>
                <a:pPr lvl="1"/>
                <a:endParaRPr lang="en-US" dirty="0"/>
              </a:p>
              <a:p>
                <a:r>
                  <a:rPr lang="en-US" sz="2400" dirty="0" smtClean="0"/>
                  <a:t>Minimize </a:t>
                </a:r>
                <a14:m>
                  <m:oMath xmlns:m="http://schemas.openxmlformats.org/officeDocument/2006/math">
                    <m:r>
                      <a:rPr lang="en-US" sz="2400" b="0" i="0" smtClean="0">
                        <a:latin typeface="Cambria Math" charset="0"/>
                        <a:ea typeface="Cambria Math" charset="0"/>
                        <a:cs typeface="Cambria Math" charset="0"/>
                      </a:rPr>
                      <m:t>−</m:t>
                    </m:r>
                    <m:sSub>
                      <m:sSubPr>
                        <m:ctrlPr>
                          <a:rPr lang="en-US" sz="2400" i="1">
                            <a:latin typeface="Cambria Math" charset="0"/>
                            <a:ea typeface="Cambria Math" charset="0"/>
                            <a:cs typeface="Cambria Math" charset="0"/>
                          </a:rPr>
                        </m:ctrlPr>
                      </m:sSubPr>
                      <m:e>
                        <m:r>
                          <a:rPr lang="en-US" sz="2400" i="1">
                            <a:latin typeface="Cambria Math" charset="0"/>
                            <a:ea typeface="Cambria Math" charset="0"/>
                            <a:cs typeface="Cambria Math" charset="0"/>
                          </a:rPr>
                          <m:t>𝔼</m:t>
                        </m:r>
                      </m:e>
                      <m:sub>
                        <m:r>
                          <a:rPr lang="en-US" sz="2400" i="1">
                            <a:latin typeface="Cambria Math" charset="0"/>
                            <a:ea typeface="Cambria Math" charset="0"/>
                            <a:cs typeface="Cambria Math" charset="0"/>
                          </a:rPr>
                          <m:t>𝑧</m:t>
                        </m:r>
                        <m:r>
                          <a:rPr lang="en-US" sz="2400" i="1">
                            <a:latin typeface="Cambria Math" charset="0"/>
                            <a:ea typeface="Cambria Math" charset="0"/>
                            <a:cs typeface="Cambria Math" charset="0"/>
                          </a:rPr>
                          <m:t>~</m:t>
                        </m:r>
                        <m:r>
                          <a:rPr lang="en-US" sz="2400" b="0" i="1" smtClean="0">
                            <a:latin typeface="Cambria Math" charset="0"/>
                            <a:ea typeface="Cambria Math" charset="0"/>
                            <a:cs typeface="Cambria Math" charset="0"/>
                          </a:rPr>
                          <m:t>𝑞</m:t>
                        </m:r>
                        <m:d>
                          <m:dPr>
                            <m:ctrlPr>
                              <a:rPr lang="en-US" sz="2400" b="0" i="1" smtClean="0">
                                <a:latin typeface="Cambria Math" charset="0"/>
                                <a:ea typeface="Cambria Math" charset="0"/>
                                <a:cs typeface="Cambria Math" charset="0"/>
                              </a:rPr>
                            </m:ctrlPr>
                          </m:dPr>
                          <m:e>
                            <m:r>
                              <a:rPr lang="en-US" sz="2400" b="0" i="1" smtClean="0">
                                <a:latin typeface="Cambria Math" charset="0"/>
                                <a:ea typeface="Cambria Math" charset="0"/>
                                <a:cs typeface="Cambria Math" charset="0"/>
                              </a:rPr>
                              <m:t>𝑧</m:t>
                            </m:r>
                          </m:e>
                        </m:d>
                      </m:sub>
                    </m:sSub>
                    <m:d>
                      <m:dPr>
                        <m:begChr m:val="["/>
                        <m:endChr m:val="]"/>
                        <m:ctrlPr>
                          <a:rPr lang="en-US" sz="2400" i="1" smtClean="0">
                            <a:latin typeface="Cambria Math" charset="0"/>
                            <a:ea typeface="Cambria Math" charset="0"/>
                            <a:cs typeface="Cambria Math" charset="0"/>
                          </a:rPr>
                        </m:ctrlPr>
                      </m:dPr>
                      <m:e>
                        <m:func>
                          <m:funcPr>
                            <m:ctrlPr>
                              <a:rPr lang="en-US" sz="2400" b="0" i="1" smtClean="0">
                                <a:latin typeface="Cambria Math" charset="0"/>
                                <a:ea typeface="Cambria Math" charset="0"/>
                                <a:cs typeface="Cambria Math" charset="0"/>
                              </a:rPr>
                            </m:ctrlPr>
                          </m:funcPr>
                          <m:fName>
                            <m:r>
                              <m:rPr>
                                <m:sty m:val="p"/>
                              </m:rPr>
                              <a:rPr lang="en-US" sz="2400" b="0" i="0" smtClean="0">
                                <a:latin typeface="Cambria Math" charset="0"/>
                                <a:ea typeface="Cambria Math" charset="0"/>
                                <a:cs typeface="Cambria Math" charset="0"/>
                              </a:rPr>
                              <m:t>log</m:t>
                            </m:r>
                          </m:fName>
                          <m:e>
                            <m:r>
                              <a:rPr lang="en-US" sz="2400" i="1">
                                <a:latin typeface="Cambria Math" charset="0"/>
                              </a:rPr>
                              <m:t>𝐷</m:t>
                            </m:r>
                            <m:d>
                              <m:dPr>
                                <m:ctrlPr>
                                  <a:rPr lang="en-US" sz="2400" i="1">
                                    <a:latin typeface="Cambria Math" charset="0"/>
                                  </a:rPr>
                                </m:ctrlPr>
                              </m:dPr>
                              <m:e>
                                <m:r>
                                  <a:rPr lang="en-US" sz="2400" i="1">
                                    <a:latin typeface="Cambria Math" charset="0"/>
                                  </a:rPr>
                                  <m:t>𝐺</m:t>
                                </m:r>
                                <m:d>
                                  <m:dPr>
                                    <m:ctrlPr>
                                      <a:rPr lang="en-US" sz="2400" i="1">
                                        <a:latin typeface="Cambria Math" charset="0"/>
                                      </a:rPr>
                                    </m:ctrlPr>
                                  </m:dPr>
                                  <m:e>
                                    <m:r>
                                      <a:rPr lang="en-US" sz="2400" i="1">
                                        <a:latin typeface="Cambria Math" charset="0"/>
                                      </a:rPr>
                                      <m:t>𝑧</m:t>
                                    </m:r>
                                  </m:e>
                                </m:d>
                              </m:e>
                            </m:d>
                          </m:e>
                        </m:func>
                      </m:e>
                    </m:d>
                  </m:oMath>
                </a14:m>
                <a:r>
                  <a:rPr lang="en-US" sz="2400" dirty="0" smtClean="0"/>
                  <a:t>  for </a:t>
                </a:r>
                <a:r>
                  <a:rPr lang="en-US" sz="2400" b="1" dirty="0">
                    <a:solidFill>
                      <a:srgbClr val="FF0000"/>
                    </a:solidFill>
                  </a:rPr>
                  <a:t>G</a:t>
                </a:r>
                <a:r>
                  <a:rPr lang="en-US" sz="2400" b="1" dirty="0" smtClean="0">
                    <a:solidFill>
                      <a:srgbClr val="FF0000"/>
                    </a:solidFill>
                  </a:rPr>
                  <a:t>enerator</a:t>
                </a:r>
                <a:r>
                  <a:rPr lang="en-US" sz="2400" dirty="0" smtClean="0"/>
                  <a:t> instead (keep Discriminator as it is)</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79685" y="1214203"/>
                <a:ext cx="11047751" cy="4962760"/>
              </a:xfrm>
              <a:blipFill rotWithShape="0">
                <a:blip r:embed="rId3"/>
                <a:stretch>
                  <a:fillRect l="-773"/>
                </a:stretch>
              </a:blipFill>
            </p:spPr>
            <p:txBody>
              <a:bodyPr/>
              <a:lstStyle/>
              <a:p>
                <a:r>
                  <a:rPr lang="en-US">
                    <a:noFill/>
                  </a:rPr>
                  <a:t> </a:t>
                </a:r>
              </a:p>
            </p:txBody>
          </p:sp>
        </mc:Fallback>
      </mc:AlternateContent>
      <p:sp>
        <p:nvSpPr>
          <p:cNvPr id="6" name="Rectangle 5"/>
          <p:cNvSpPr/>
          <p:nvPr/>
        </p:nvSpPr>
        <p:spPr>
          <a:xfrm>
            <a:off x="6298368" y="1693890"/>
            <a:ext cx="4104806" cy="557136"/>
          </a:xfrm>
          <a:prstGeom prst="rect">
            <a:avLst/>
          </a:prstGeom>
          <a:noFill/>
          <a:ln w="444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ectangle 6"/>
          <p:cNvSpPr/>
          <p:nvPr/>
        </p:nvSpPr>
        <p:spPr>
          <a:xfrm>
            <a:off x="2008686" y="5518879"/>
            <a:ext cx="2968053" cy="557136"/>
          </a:xfrm>
          <a:prstGeom prst="rect">
            <a:avLst/>
          </a:prstGeom>
          <a:noFill/>
          <a:ln w="444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9" name="Straight Connector 8"/>
          <p:cNvCxnSpPr/>
          <p:nvPr/>
        </p:nvCxnSpPr>
        <p:spPr>
          <a:xfrm>
            <a:off x="0" y="2533340"/>
            <a:ext cx="12192000"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40570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68049" y="1336831"/>
            <a:ext cx="6325850" cy="4764161"/>
          </a:xfrm>
          <a:prstGeom prst="rect">
            <a:avLst/>
          </a:prstGeom>
        </p:spPr>
      </p:pic>
      <p:sp>
        <p:nvSpPr>
          <p:cNvPr id="8" name="Footer Placeholder 5"/>
          <p:cNvSpPr>
            <a:spLocks noGrp="1"/>
          </p:cNvSpPr>
          <p:nvPr>
            <p:ph type="ftr" sz="quarter" idx="11"/>
          </p:nvPr>
        </p:nvSpPr>
        <p:spPr>
          <a:xfrm>
            <a:off x="903127" y="6435470"/>
            <a:ext cx="10515600" cy="365125"/>
          </a:xfrm>
        </p:spPr>
        <p:txBody>
          <a:bodyPr/>
          <a:lstStyle/>
          <a:p>
            <a:pPr algn="r"/>
            <a:r>
              <a:rPr lang="en-US" dirty="0" err="1">
                <a:solidFill>
                  <a:prstClr val="black">
                    <a:tint val="75000"/>
                  </a:prstClr>
                </a:solidFill>
              </a:rPr>
              <a:t>Goodfellow</a:t>
            </a:r>
            <a:r>
              <a:rPr lang="en-US" dirty="0">
                <a:solidFill>
                  <a:prstClr val="black">
                    <a:tint val="75000"/>
                  </a:prstClr>
                </a:solidFill>
              </a:rPr>
              <a:t>, Ian, et al. </a:t>
            </a:r>
            <a:r>
              <a:rPr lang="en-US" b="1" dirty="0">
                <a:solidFill>
                  <a:prstClr val="black">
                    <a:tint val="75000"/>
                  </a:prstClr>
                </a:solidFill>
              </a:rPr>
              <a:t>"</a:t>
            </a:r>
            <a:r>
              <a:rPr lang="en-US" b="1" dirty="0" smtClean="0">
                <a:solidFill>
                  <a:prstClr val="black">
                    <a:tint val="75000"/>
                  </a:prstClr>
                </a:solidFill>
              </a:rPr>
              <a:t>Generative </a:t>
            </a:r>
            <a:r>
              <a:rPr lang="en-US" b="1" dirty="0">
                <a:solidFill>
                  <a:prstClr val="black">
                    <a:tint val="75000"/>
                  </a:prstClr>
                </a:solidFill>
              </a:rPr>
              <a:t>adversarial nets."</a:t>
            </a:r>
            <a:r>
              <a:rPr lang="en-US" dirty="0">
                <a:solidFill>
                  <a:prstClr val="black">
                    <a:tint val="75000"/>
                  </a:prstClr>
                </a:solidFill>
              </a:rPr>
              <a:t> </a:t>
            </a:r>
            <a:r>
              <a:rPr lang="en-US" i="1" dirty="0">
                <a:solidFill>
                  <a:prstClr val="black">
                    <a:tint val="75000"/>
                  </a:prstClr>
                </a:solidFill>
              </a:rPr>
              <a:t>Advances in neural information processing systems</a:t>
            </a:r>
            <a:r>
              <a:rPr lang="en-US" dirty="0">
                <a:solidFill>
                  <a:prstClr val="black">
                    <a:tint val="75000"/>
                  </a:prstClr>
                </a:solidFill>
              </a:rPr>
              <a:t>. 2014.</a:t>
            </a:r>
          </a:p>
        </p:txBody>
      </p:sp>
      <p:sp>
        <p:nvSpPr>
          <p:cNvPr id="9" name="Title 1"/>
          <p:cNvSpPr>
            <a:spLocks noGrp="1"/>
          </p:cNvSpPr>
          <p:nvPr>
            <p:ph type="title"/>
          </p:nvPr>
        </p:nvSpPr>
        <p:spPr>
          <a:xfrm>
            <a:off x="838200" y="365126"/>
            <a:ext cx="10515600" cy="637228"/>
          </a:xfrm>
        </p:spPr>
        <p:txBody>
          <a:bodyPr>
            <a:normAutofit fontScale="90000"/>
          </a:bodyPr>
          <a:lstStyle/>
          <a:p>
            <a:pPr algn="ctr"/>
            <a:r>
              <a:rPr lang="en-US" dirty="0" smtClean="0"/>
              <a:t>Faces</a:t>
            </a:r>
            <a:endParaRPr lang="en-US" dirty="0"/>
          </a:p>
        </p:txBody>
      </p:sp>
    </p:spTree>
    <p:extLst>
      <p:ext uri="{BB962C8B-B14F-4D97-AF65-F5344CB8AC3E}">
        <p14:creationId xmlns:p14="http://schemas.microsoft.com/office/powerpoint/2010/main" val="12481182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0708" y="1133109"/>
            <a:ext cx="6730584" cy="5171605"/>
          </a:xfrm>
          <a:prstGeom prst="rect">
            <a:avLst/>
          </a:prstGeom>
        </p:spPr>
      </p:pic>
      <p:sp>
        <p:nvSpPr>
          <p:cNvPr id="5" name="Footer Placeholder 5"/>
          <p:cNvSpPr>
            <a:spLocks noGrp="1"/>
          </p:cNvSpPr>
          <p:nvPr>
            <p:ph type="ftr" sz="quarter" idx="11"/>
          </p:nvPr>
        </p:nvSpPr>
        <p:spPr>
          <a:xfrm>
            <a:off x="903127" y="6435470"/>
            <a:ext cx="10515600" cy="365125"/>
          </a:xfrm>
        </p:spPr>
        <p:txBody>
          <a:bodyPr/>
          <a:lstStyle/>
          <a:p>
            <a:pPr algn="r"/>
            <a:r>
              <a:rPr lang="en-US" dirty="0" err="1">
                <a:solidFill>
                  <a:prstClr val="black">
                    <a:tint val="75000"/>
                  </a:prstClr>
                </a:solidFill>
              </a:rPr>
              <a:t>Goodfellow</a:t>
            </a:r>
            <a:r>
              <a:rPr lang="en-US" dirty="0">
                <a:solidFill>
                  <a:prstClr val="black">
                    <a:tint val="75000"/>
                  </a:prstClr>
                </a:solidFill>
              </a:rPr>
              <a:t>, Ian, et al. </a:t>
            </a:r>
            <a:r>
              <a:rPr lang="en-US" b="1" dirty="0">
                <a:solidFill>
                  <a:prstClr val="black">
                    <a:tint val="75000"/>
                  </a:prstClr>
                </a:solidFill>
              </a:rPr>
              <a:t>"</a:t>
            </a:r>
            <a:r>
              <a:rPr lang="en-US" b="1" dirty="0" smtClean="0">
                <a:solidFill>
                  <a:prstClr val="black">
                    <a:tint val="75000"/>
                  </a:prstClr>
                </a:solidFill>
              </a:rPr>
              <a:t>Generative </a:t>
            </a:r>
            <a:r>
              <a:rPr lang="en-US" b="1" dirty="0">
                <a:solidFill>
                  <a:prstClr val="black">
                    <a:tint val="75000"/>
                  </a:prstClr>
                </a:solidFill>
              </a:rPr>
              <a:t>adversarial nets."</a:t>
            </a:r>
            <a:r>
              <a:rPr lang="en-US" dirty="0">
                <a:solidFill>
                  <a:prstClr val="black">
                    <a:tint val="75000"/>
                  </a:prstClr>
                </a:solidFill>
              </a:rPr>
              <a:t> </a:t>
            </a:r>
            <a:r>
              <a:rPr lang="en-US" i="1" dirty="0">
                <a:solidFill>
                  <a:prstClr val="black">
                    <a:tint val="75000"/>
                  </a:prstClr>
                </a:solidFill>
              </a:rPr>
              <a:t>Advances in neural information processing systems</a:t>
            </a:r>
            <a:r>
              <a:rPr lang="en-US" dirty="0">
                <a:solidFill>
                  <a:prstClr val="black">
                    <a:tint val="75000"/>
                  </a:prstClr>
                </a:solidFill>
              </a:rPr>
              <a:t>. 2014.</a:t>
            </a:r>
          </a:p>
        </p:txBody>
      </p:sp>
      <p:sp>
        <p:nvSpPr>
          <p:cNvPr id="6" name="Title 1"/>
          <p:cNvSpPr>
            <a:spLocks noGrp="1"/>
          </p:cNvSpPr>
          <p:nvPr>
            <p:ph type="title"/>
          </p:nvPr>
        </p:nvSpPr>
        <p:spPr>
          <a:xfrm>
            <a:off x="838200" y="365126"/>
            <a:ext cx="10515600" cy="637228"/>
          </a:xfrm>
        </p:spPr>
        <p:txBody>
          <a:bodyPr>
            <a:normAutofit fontScale="90000"/>
          </a:bodyPr>
          <a:lstStyle/>
          <a:p>
            <a:pPr algn="ctr"/>
            <a:r>
              <a:rPr lang="en-US" dirty="0" smtClean="0"/>
              <a:t>CIFAR</a:t>
            </a:r>
            <a:endParaRPr lang="en-US" dirty="0"/>
          </a:p>
        </p:txBody>
      </p:sp>
    </p:spTree>
    <p:extLst>
      <p:ext uri="{BB962C8B-B14F-4D97-AF65-F5344CB8AC3E}">
        <p14:creationId xmlns:p14="http://schemas.microsoft.com/office/powerpoint/2010/main" val="3369244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365126"/>
            <a:ext cx="10515600" cy="609235"/>
          </a:xfrm>
        </p:spPr>
        <p:txBody>
          <a:bodyPr>
            <a:normAutofit fontScale="90000"/>
          </a:bodyPr>
          <a:lstStyle/>
          <a:p>
            <a:pPr algn="ctr"/>
            <a:r>
              <a:rPr lang="en-US" b="1" dirty="0" smtClean="0">
                <a:solidFill>
                  <a:srgbClr val="FF0000"/>
                </a:solidFill>
              </a:rPr>
              <a:t>DCGAN: </a:t>
            </a:r>
            <a:r>
              <a:rPr lang="en-US" b="1" dirty="0" smtClean="0">
                <a:solidFill>
                  <a:schemeClr val="accent5">
                    <a:lumMod val="50000"/>
                  </a:schemeClr>
                </a:solidFill>
              </a:rPr>
              <a:t>Bedroom images</a:t>
            </a:r>
            <a:endParaRPr lang="en-US" b="1" dirty="0">
              <a:solidFill>
                <a:schemeClr val="accent5">
                  <a:lumMod val="50000"/>
                </a:schemeClr>
              </a:solidFill>
            </a:endParaRPr>
          </a:p>
        </p:txBody>
      </p:sp>
      <p:sp>
        <p:nvSpPr>
          <p:cNvPr id="6" name="Footer Placeholder 5"/>
          <p:cNvSpPr>
            <a:spLocks noGrp="1"/>
          </p:cNvSpPr>
          <p:nvPr>
            <p:ph type="ftr" sz="quarter" idx="11"/>
          </p:nvPr>
        </p:nvSpPr>
        <p:spPr>
          <a:xfrm>
            <a:off x="944375" y="6386850"/>
            <a:ext cx="11053998" cy="365125"/>
          </a:xfrm>
        </p:spPr>
        <p:txBody>
          <a:bodyPr/>
          <a:lstStyle/>
          <a:p>
            <a:pPr algn="r"/>
            <a:r>
              <a:rPr lang="en-US" dirty="0" smtClean="0">
                <a:solidFill>
                  <a:prstClr val="black">
                    <a:tint val="75000"/>
                  </a:prstClr>
                </a:solidFill>
              </a:rPr>
              <a:t>Radford, Alec, Luke Metz, and Soumith Chintala. "Unsupervised representation learning with deep convolutional generative adversarial networks." arXiv:1511.06434 (2015).</a:t>
            </a:r>
            <a:endParaRPr lang="en-US" dirty="0">
              <a:solidFill>
                <a:prstClr val="black">
                  <a:tint val="75000"/>
                </a:prstClr>
              </a:solidFill>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8318" y="1142455"/>
            <a:ext cx="11160173" cy="5076301"/>
          </a:xfrm>
          <a:prstGeom prst="rect">
            <a:avLst/>
          </a:prstGeom>
        </p:spPr>
      </p:pic>
    </p:spTree>
    <p:extLst>
      <p:ext uri="{BB962C8B-B14F-4D97-AF65-F5344CB8AC3E}">
        <p14:creationId xmlns:p14="http://schemas.microsoft.com/office/powerpoint/2010/main" val="5726562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81121" y="-1342870"/>
            <a:ext cx="9144000" cy="2387600"/>
          </a:xfrm>
        </p:spPr>
        <p:txBody>
          <a:bodyPr>
            <a:normAutofit/>
          </a:bodyPr>
          <a:lstStyle/>
          <a:p>
            <a:r>
              <a:rPr lang="en-US" sz="4800" b="1" dirty="0" smtClean="0">
                <a:solidFill>
                  <a:srgbClr val="FF0000"/>
                </a:solidFill>
              </a:rPr>
              <a:t>Outline</a:t>
            </a:r>
            <a:endParaRPr lang="en-US" sz="4800" b="1" dirty="0">
              <a:solidFill>
                <a:srgbClr val="FF0000"/>
              </a:solidFill>
            </a:endParaRPr>
          </a:p>
        </p:txBody>
      </p:sp>
      <p:sp>
        <p:nvSpPr>
          <p:cNvPr id="3" name="Subtitle 2"/>
          <p:cNvSpPr>
            <a:spLocks noGrp="1"/>
          </p:cNvSpPr>
          <p:nvPr>
            <p:ph type="subTitle" idx="1"/>
          </p:nvPr>
        </p:nvSpPr>
        <p:spPr>
          <a:xfrm>
            <a:off x="972672" y="1349013"/>
            <a:ext cx="9973233" cy="5136846"/>
          </a:xfrm>
        </p:spPr>
        <p:txBody>
          <a:bodyPr>
            <a:noAutofit/>
          </a:bodyPr>
          <a:lstStyle/>
          <a:p>
            <a:pPr marL="457200" indent="-457200" algn="l">
              <a:buFont typeface="Arial" charset="0"/>
              <a:buChar char="•"/>
            </a:pPr>
            <a:r>
              <a:rPr lang="en-US" sz="4000" b="1" dirty="0" smtClean="0">
                <a:solidFill>
                  <a:srgbClr val="FF0000"/>
                </a:solidFill>
              </a:rPr>
              <a:t>Part 1:</a:t>
            </a:r>
            <a:r>
              <a:rPr lang="en-US" sz="4000" b="1" dirty="0" smtClean="0">
                <a:solidFill>
                  <a:schemeClr val="accent5">
                    <a:lumMod val="75000"/>
                  </a:schemeClr>
                </a:solidFill>
              </a:rPr>
              <a:t> </a:t>
            </a:r>
            <a:r>
              <a:rPr lang="en-US" sz="4000" b="1" dirty="0" smtClean="0">
                <a:solidFill>
                  <a:schemeClr val="accent5">
                    <a:lumMod val="50000"/>
                  </a:schemeClr>
                </a:solidFill>
              </a:rPr>
              <a:t>Introduction to GANs</a:t>
            </a:r>
          </a:p>
          <a:p>
            <a:pPr marL="457200" indent="-457200" algn="l">
              <a:buFont typeface="Arial" charset="0"/>
              <a:buChar char="•"/>
            </a:pPr>
            <a:endParaRPr lang="en-US" sz="4000" b="1" dirty="0" smtClean="0">
              <a:solidFill>
                <a:schemeClr val="accent5">
                  <a:lumMod val="75000"/>
                </a:schemeClr>
              </a:solidFill>
            </a:endParaRPr>
          </a:p>
          <a:p>
            <a:pPr marL="457200" indent="-457200" algn="l">
              <a:buFont typeface="Arial" charset="0"/>
              <a:buChar char="•"/>
            </a:pPr>
            <a:r>
              <a:rPr lang="en-US" sz="4000" b="1" dirty="0" smtClean="0">
                <a:solidFill>
                  <a:srgbClr val="FF0000"/>
                </a:solidFill>
              </a:rPr>
              <a:t>Part 2:</a:t>
            </a:r>
            <a:r>
              <a:rPr lang="en-US" sz="4000" b="1" dirty="0" smtClean="0">
                <a:solidFill>
                  <a:schemeClr val="accent5">
                    <a:lumMod val="75000"/>
                  </a:schemeClr>
                </a:solidFill>
              </a:rPr>
              <a:t> </a:t>
            </a:r>
            <a:r>
              <a:rPr lang="en-US" sz="4000" b="1" dirty="0" smtClean="0">
                <a:solidFill>
                  <a:schemeClr val="accent5">
                    <a:lumMod val="50000"/>
                  </a:schemeClr>
                </a:solidFill>
              </a:rPr>
              <a:t>Some challenges with GANs</a:t>
            </a:r>
          </a:p>
          <a:p>
            <a:pPr marL="457200" indent="-457200" algn="l">
              <a:buFont typeface="Arial" charset="0"/>
              <a:buChar char="•"/>
            </a:pPr>
            <a:endParaRPr lang="en-US" sz="4000" b="1" dirty="0" smtClean="0">
              <a:solidFill>
                <a:schemeClr val="accent5">
                  <a:lumMod val="75000"/>
                </a:schemeClr>
              </a:solidFill>
            </a:endParaRPr>
          </a:p>
          <a:p>
            <a:pPr marL="457200" indent="-457200" algn="l">
              <a:buFont typeface="Arial" charset="0"/>
              <a:buChar char="•"/>
            </a:pPr>
            <a:r>
              <a:rPr lang="en-US" sz="4000" b="1" dirty="0" smtClean="0">
                <a:solidFill>
                  <a:srgbClr val="FF0000"/>
                </a:solidFill>
              </a:rPr>
              <a:t>Part 3:</a:t>
            </a:r>
            <a:r>
              <a:rPr lang="en-US" sz="4000" b="1" dirty="0" smtClean="0">
                <a:solidFill>
                  <a:schemeClr val="accent5">
                    <a:lumMod val="75000"/>
                  </a:schemeClr>
                </a:solidFill>
              </a:rPr>
              <a:t> </a:t>
            </a:r>
            <a:r>
              <a:rPr lang="en-US" sz="4000" b="1" dirty="0" smtClean="0">
                <a:solidFill>
                  <a:schemeClr val="accent5">
                    <a:lumMod val="50000"/>
                  </a:schemeClr>
                </a:solidFill>
              </a:rPr>
              <a:t>Applications of GANs</a:t>
            </a:r>
          </a:p>
          <a:p>
            <a:pPr marL="457200" indent="-457200" algn="l">
              <a:buFont typeface="Arial" charset="0"/>
              <a:buChar char="•"/>
            </a:pPr>
            <a:endParaRPr lang="en-US" sz="4000" b="1" dirty="0" smtClean="0">
              <a:solidFill>
                <a:srgbClr val="FF0000"/>
              </a:solidFill>
            </a:endParaRPr>
          </a:p>
        </p:txBody>
      </p:sp>
    </p:spTree>
    <p:extLst>
      <p:ext uri="{BB962C8B-B14F-4D97-AF65-F5344CB8AC3E}">
        <p14:creationId xmlns:p14="http://schemas.microsoft.com/office/powerpoint/2010/main" val="11018535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215225"/>
            <a:ext cx="10515600" cy="579255"/>
          </a:xfrm>
        </p:spPr>
        <p:txBody>
          <a:bodyPr>
            <a:normAutofit fontScale="90000"/>
          </a:bodyPr>
          <a:lstStyle/>
          <a:p>
            <a:pPr algn="ctr"/>
            <a:r>
              <a:rPr lang="en-US" sz="4000" b="1" dirty="0">
                <a:solidFill>
                  <a:srgbClr val="FF0000"/>
                </a:solidFill>
              </a:rPr>
              <a:t>Deep </a:t>
            </a:r>
            <a:r>
              <a:rPr lang="en-US" b="1" dirty="0">
                <a:solidFill>
                  <a:srgbClr val="FF0000"/>
                </a:solidFill>
              </a:rPr>
              <a:t>Convolutional</a:t>
            </a:r>
            <a:r>
              <a:rPr lang="en-US" sz="4000" b="1" dirty="0">
                <a:solidFill>
                  <a:srgbClr val="FF0000"/>
                </a:solidFill>
              </a:rPr>
              <a:t> GANs </a:t>
            </a:r>
            <a:r>
              <a:rPr lang="en-US" sz="4000" b="1" dirty="0">
                <a:solidFill>
                  <a:srgbClr val="5B9BD5">
                    <a:lumMod val="50000"/>
                  </a:srgbClr>
                </a:solidFill>
              </a:rPr>
              <a:t>(DCGANs)</a:t>
            </a:r>
            <a:endParaRPr lang="en-US" dirty="0"/>
          </a:p>
        </p:txBody>
      </p:sp>
      <p:sp>
        <p:nvSpPr>
          <p:cNvPr id="5" name="Content Placeholder 4"/>
          <p:cNvSpPr>
            <a:spLocks noGrp="1"/>
          </p:cNvSpPr>
          <p:nvPr>
            <p:ph idx="1"/>
          </p:nvPr>
        </p:nvSpPr>
        <p:spPr/>
        <p:txBody>
          <a:bodyPr/>
          <a:lstStyle/>
          <a:p>
            <a:pPr marL="0" indent="0">
              <a:buNone/>
            </a:pPr>
            <a:r>
              <a:rPr lang="en-US" dirty="0" smtClean="0"/>
              <a:t>Generator Architecture</a:t>
            </a:r>
          </a:p>
        </p:txBody>
      </p:sp>
      <p:sp>
        <p:nvSpPr>
          <p:cNvPr id="6" name="Footer Placeholder 5"/>
          <p:cNvSpPr>
            <a:spLocks noGrp="1"/>
          </p:cNvSpPr>
          <p:nvPr>
            <p:ph type="ftr" sz="quarter" idx="11"/>
          </p:nvPr>
        </p:nvSpPr>
        <p:spPr>
          <a:xfrm>
            <a:off x="1184221" y="6356870"/>
            <a:ext cx="10814155" cy="365125"/>
          </a:xfrm>
        </p:spPr>
        <p:txBody>
          <a:bodyPr/>
          <a:lstStyle/>
          <a:p>
            <a:pPr algn="r"/>
            <a:r>
              <a:rPr lang="en-US" dirty="0" smtClean="0">
                <a:solidFill>
                  <a:prstClr val="black">
                    <a:tint val="75000"/>
                  </a:prstClr>
                </a:solidFill>
              </a:rPr>
              <a:t>Radford, Alec, Luke Metz, and Soumith Chintala. "Unsupervised representation learning with deep convolutional generative adversarial networks." arXiv:1511.06434 (2015).</a:t>
            </a:r>
            <a:endParaRPr lang="en-US" dirty="0">
              <a:solidFill>
                <a:prstClr val="black">
                  <a:tint val="75000"/>
                </a:prstClr>
              </a:solidFill>
            </a:endParaRPr>
          </a:p>
        </p:txBody>
      </p:sp>
      <p:sp>
        <p:nvSpPr>
          <p:cNvPr id="9" name="Content Placeholder 4"/>
          <p:cNvSpPr txBox="1">
            <a:spLocks/>
          </p:cNvSpPr>
          <p:nvPr/>
        </p:nvSpPr>
        <p:spPr>
          <a:xfrm>
            <a:off x="7710012" y="1124264"/>
            <a:ext cx="4321690" cy="505170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b="1" dirty="0" smtClean="0">
                <a:solidFill>
                  <a:srgbClr val="FF0000"/>
                </a:solidFill>
              </a:rPr>
              <a:t>Key ideas</a:t>
            </a:r>
            <a:r>
              <a:rPr lang="en-US" sz="2400" dirty="0" smtClean="0">
                <a:solidFill>
                  <a:prstClr val="black"/>
                </a:solidFill>
              </a:rPr>
              <a:t>:</a:t>
            </a:r>
            <a:endParaRPr lang="en-US" sz="2400" dirty="0">
              <a:solidFill>
                <a:prstClr val="black"/>
              </a:solidFill>
            </a:endParaRPr>
          </a:p>
          <a:p>
            <a:r>
              <a:rPr lang="en-US" sz="2200" dirty="0" smtClean="0">
                <a:solidFill>
                  <a:prstClr val="black"/>
                </a:solidFill>
              </a:rPr>
              <a:t>Replace </a:t>
            </a:r>
            <a:r>
              <a:rPr lang="en-US" sz="2200" dirty="0">
                <a:solidFill>
                  <a:prstClr val="black"/>
                </a:solidFill>
              </a:rPr>
              <a:t>FC hidden </a:t>
            </a:r>
            <a:r>
              <a:rPr lang="en-US" sz="2200" dirty="0" smtClean="0">
                <a:solidFill>
                  <a:prstClr val="black"/>
                </a:solidFill>
              </a:rPr>
              <a:t>layers with Convolutions</a:t>
            </a:r>
            <a:endParaRPr lang="en-US" sz="2200" dirty="0">
              <a:solidFill>
                <a:prstClr val="black"/>
              </a:solidFill>
            </a:endParaRPr>
          </a:p>
          <a:p>
            <a:pPr lvl="1"/>
            <a:r>
              <a:rPr lang="en-US" sz="1900" b="1" dirty="0" smtClean="0">
                <a:solidFill>
                  <a:srgbClr val="5B9BD5">
                    <a:lumMod val="50000"/>
                  </a:srgbClr>
                </a:solidFill>
              </a:rPr>
              <a:t>Generator</a:t>
            </a:r>
            <a:r>
              <a:rPr lang="en-US" sz="1900" b="1" dirty="0">
                <a:solidFill>
                  <a:srgbClr val="5B9BD5">
                    <a:lumMod val="50000"/>
                  </a:srgbClr>
                </a:solidFill>
              </a:rPr>
              <a:t>:</a:t>
            </a:r>
            <a:r>
              <a:rPr lang="en-US" sz="1900" dirty="0">
                <a:solidFill>
                  <a:prstClr val="black"/>
                </a:solidFill>
              </a:rPr>
              <a:t> Fractional-</a:t>
            </a:r>
            <a:r>
              <a:rPr lang="en-US" sz="1900" dirty="0" err="1">
                <a:solidFill>
                  <a:prstClr val="black"/>
                </a:solidFill>
              </a:rPr>
              <a:t>Strided</a:t>
            </a:r>
            <a:r>
              <a:rPr lang="en-US" sz="1900" dirty="0">
                <a:solidFill>
                  <a:prstClr val="black"/>
                </a:solidFill>
              </a:rPr>
              <a:t> </a:t>
            </a:r>
            <a:r>
              <a:rPr lang="en-US" sz="1900" dirty="0" smtClean="0">
                <a:solidFill>
                  <a:prstClr val="black"/>
                </a:solidFill>
              </a:rPr>
              <a:t>convolutions</a:t>
            </a:r>
          </a:p>
          <a:p>
            <a:pPr lvl="1"/>
            <a:endParaRPr lang="en-US" sz="2200" dirty="0" smtClean="0">
              <a:solidFill>
                <a:prstClr val="black"/>
              </a:solidFill>
            </a:endParaRPr>
          </a:p>
          <a:p>
            <a:r>
              <a:rPr lang="en-US" sz="2200" dirty="0" smtClean="0">
                <a:solidFill>
                  <a:prstClr val="black"/>
                </a:solidFill>
              </a:rPr>
              <a:t>Use Batch Normalization after each layer</a:t>
            </a:r>
          </a:p>
          <a:p>
            <a:endParaRPr lang="en-US" sz="2200" dirty="0" smtClean="0">
              <a:solidFill>
                <a:prstClr val="black"/>
              </a:solidFill>
            </a:endParaRPr>
          </a:p>
          <a:p>
            <a:r>
              <a:rPr lang="en-US" sz="2200" b="1" dirty="0" smtClean="0">
                <a:solidFill>
                  <a:srgbClr val="5B9BD5">
                    <a:lumMod val="50000"/>
                  </a:srgbClr>
                </a:solidFill>
              </a:rPr>
              <a:t>Inside Generator</a:t>
            </a:r>
          </a:p>
          <a:p>
            <a:pPr lvl="1"/>
            <a:r>
              <a:rPr lang="en-US" sz="1800" dirty="0" smtClean="0">
                <a:solidFill>
                  <a:prstClr val="black"/>
                </a:solidFill>
              </a:rPr>
              <a:t>Use </a:t>
            </a:r>
            <a:r>
              <a:rPr lang="en-US" sz="1800" dirty="0" err="1" smtClean="0">
                <a:solidFill>
                  <a:prstClr val="black"/>
                </a:solidFill>
              </a:rPr>
              <a:t>ReLU</a:t>
            </a:r>
            <a:r>
              <a:rPr lang="en-US" sz="1800" dirty="0" smtClean="0">
                <a:solidFill>
                  <a:prstClr val="black"/>
                </a:solidFill>
              </a:rPr>
              <a:t> for hidden layers</a:t>
            </a:r>
            <a:endParaRPr lang="en-US" sz="1800" dirty="0">
              <a:solidFill>
                <a:prstClr val="black"/>
              </a:solidFill>
            </a:endParaRPr>
          </a:p>
          <a:p>
            <a:pPr lvl="1"/>
            <a:r>
              <a:rPr lang="en-US" sz="1800" dirty="0" smtClean="0">
                <a:solidFill>
                  <a:prstClr val="black"/>
                </a:solidFill>
              </a:rPr>
              <a:t>Use </a:t>
            </a:r>
            <a:r>
              <a:rPr lang="en-US" sz="1800" dirty="0" err="1" smtClean="0">
                <a:solidFill>
                  <a:prstClr val="black"/>
                </a:solidFill>
              </a:rPr>
              <a:t>Tanh</a:t>
            </a:r>
            <a:r>
              <a:rPr lang="en-US" sz="1800" dirty="0" smtClean="0">
                <a:solidFill>
                  <a:prstClr val="black"/>
                </a:solidFill>
              </a:rPr>
              <a:t> for the output layer</a:t>
            </a:r>
            <a:endParaRPr lang="en-US" sz="1800" dirty="0">
              <a:solidFill>
                <a:prstClr val="black"/>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90" y="2365247"/>
            <a:ext cx="7435121" cy="3585850"/>
          </a:xfrm>
          <a:prstGeom prst="rect">
            <a:avLst/>
          </a:prstGeom>
        </p:spPr>
      </p:pic>
      <p:sp>
        <p:nvSpPr>
          <p:cNvPr id="3" name="Rectangle 2"/>
          <p:cNvSpPr/>
          <p:nvPr/>
        </p:nvSpPr>
        <p:spPr>
          <a:xfrm flipH="1">
            <a:off x="7585023" y="1034297"/>
            <a:ext cx="4446678" cy="4961769"/>
          </a:xfrm>
          <a:prstGeom prst="rect">
            <a:avLst/>
          </a:prstGeom>
          <a:noFill/>
          <a:ln>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spTree>
    <p:extLst>
      <p:ext uri="{BB962C8B-B14F-4D97-AF65-F5344CB8AC3E}">
        <p14:creationId xmlns:p14="http://schemas.microsoft.com/office/powerpoint/2010/main" val="3167214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365126"/>
            <a:ext cx="10515600" cy="624226"/>
          </a:xfrm>
        </p:spPr>
        <p:txBody>
          <a:bodyPr>
            <a:noAutofit/>
          </a:bodyPr>
          <a:lstStyle/>
          <a:p>
            <a:pPr algn="ctr"/>
            <a:r>
              <a:rPr lang="en-US" sz="4000" b="1" dirty="0" smtClean="0">
                <a:solidFill>
                  <a:srgbClr val="FF0000"/>
                </a:solidFill>
              </a:rPr>
              <a:t>Latent vectors capture interesting patterns</a:t>
            </a:r>
            <a:r>
              <a:rPr lang="is-IS" sz="4000" b="1" dirty="0" smtClean="0">
                <a:solidFill>
                  <a:srgbClr val="FF0000"/>
                </a:solidFill>
              </a:rPr>
              <a:t>…</a:t>
            </a:r>
            <a:endParaRPr lang="en-US" sz="4000" b="1" dirty="0">
              <a:solidFill>
                <a:srgbClr val="FF0000"/>
              </a:solidFill>
            </a:endParaRPr>
          </a:p>
        </p:txBody>
      </p:sp>
      <p:sp>
        <p:nvSpPr>
          <p:cNvPr id="6" name="Footer Placeholder 5"/>
          <p:cNvSpPr>
            <a:spLocks noGrp="1"/>
          </p:cNvSpPr>
          <p:nvPr>
            <p:ph type="ftr" sz="quarter" idx="11"/>
          </p:nvPr>
        </p:nvSpPr>
        <p:spPr>
          <a:xfrm>
            <a:off x="1139251" y="6461800"/>
            <a:ext cx="10904096" cy="365125"/>
          </a:xfrm>
        </p:spPr>
        <p:txBody>
          <a:bodyPr/>
          <a:lstStyle/>
          <a:p>
            <a:pPr algn="r"/>
            <a:r>
              <a:rPr lang="en-US" dirty="0" smtClean="0">
                <a:solidFill>
                  <a:prstClr val="black">
                    <a:tint val="75000"/>
                  </a:prstClr>
                </a:solidFill>
              </a:rPr>
              <a:t>Radford, Alec, Luke Metz, and Soumith Chintala. "Unsupervised representation learning with deep convolutional generative adversarial networks." arXiv:1511.06434 (2015).</a:t>
            </a:r>
            <a:endParaRPr lang="en-US" dirty="0">
              <a:solidFill>
                <a:prstClr val="black">
                  <a:tint val="75000"/>
                </a:prstClr>
              </a:solidFill>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200" y="1394085"/>
            <a:ext cx="10089630" cy="4760696"/>
          </a:xfrm>
          <a:prstGeom prst="rect">
            <a:avLst/>
          </a:prstGeom>
        </p:spPr>
      </p:pic>
    </p:spTree>
    <p:extLst>
      <p:ext uri="{BB962C8B-B14F-4D97-AF65-F5344CB8AC3E}">
        <p14:creationId xmlns:p14="http://schemas.microsoft.com/office/powerpoint/2010/main" val="7113398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81121" y="-1342870"/>
            <a:ext cx="9144000" cy="2387600"/>
          </a:xfrm>
        </p:spPr>
        <p:txBody>
          <a:bodyPr>
            <a:normAutofit/>
          </a:bodyPr>
          <a:lstStyle/>
          <a:p>
            <a:r>
              <a:rPr lang="en-US" sz="4800" b="1" dirty="0" smtClean="0">
                <a:solidFill>
                  <a:srgbClr val="FF0000"/>
                </a:solidFill>
              </a:rPr>
              <a:t>Part 2</a:t>
            </a:r>
            <a:endParaRPr lang="en-US" sz="4800" b="1" dirty="0">
              <a:solidFill>
                <a:srgbClr val="FF0000"/>
              </a:solidFill>
            </a:endParaRPr>
          </a:p>
        </p:txBody>
      </p:sp>
      <p:sp>
        <p:nvSpPr>
          <p:cNvPr id="3" name="Subtitle 2"/>
          <p:cNvSpPr>
            <a:spLocks noGrp="1"/>
          </p:cNvSpPr>
          <p:nvPr>
            <p:ph type="subTitle" idx="1"/>
          </p:nvPr>
        </p:nvSpPr>
        <p:spPr>
          <a:xfrm>
            <a:off x="972672" y="1072568"/>
            <a:ext cx="9973233" cy="1655762"/>
          </a:xfrm>
        </p:spPr>
        <p:txBody>
          <a:bodyPr>
            <a:noAutofit/>
          </a:bodyPr>
          <a:lstStyle/>
          <a:p>
            <a:pPr marL="457200" indent="-457200" algn="l">
              <a:buFont typeface="Arial" charset="0"/>
              <a:buChar char="•"/>
            </a:pPr>
            <a:r>
              <a:rPr lang="en-US" sz="3200" b="1" dirty="0" smtClean="0">
                <a:solidFill>
                  <a:schemeClr val="accent5">
                    <a:lumMod val="75000"/>
                  </a:schemeClr>
                </a:solidFill>
              </a:rPr>
              <a:t>Advantages of GANs</a:t>
            </a:r>
          </a:p>
          <a:p>
            <a:pPr marL="457200" indent="-457200" algn="l">
              <a:buFont typeface="Arial" charset="0"/>
              <a:buChar char="•"/>
            </a:pPr>
            <a:r>
              <a:rPr lang="en-US" sz="3200" b="1" dirty="0" smtClean="0">
                <a:solidFill>
                  <a:schemeClr val="accent5">
                    <a:lumMod val="75000"/>
                  </a:schemeClr>
                </a:solidFill>
              </a:rPr>
              <a:t>Training Challenges</a:t>
            </a:r>
          </a:p>
          <a:p>
            <a:pPr marL="914400" lvl="1" indent="-457200" algn="l">
              <a:buFont typeface="Arial" charset="0"/>
              <a:buChar char="•"/>
            </a:pPr>
            <a:r>
              <a:rPr lang="en-US" sz="2800" dirty="0" smtClean="0"/>
              <a:t>Non-Convergence</a:t>
            </a:r>
          </a:p>
          <a:p>
            <a:pPr marL="914400" lvl="1" indent="-457200" algn="l">
              <a:buFont typeface="Arial" charset="0"/>
              <a:buChar char="•"/>
            </a:pPr>
            <a:r>
              <a:rPr lang="en-US" sz="2800" dirty="0" smtClean="0"/>
              <a:t>Mode-Collapse</a:t>
            </a:r>
          </a:p>
          <a:p>
            <a:pPr marL="457200" indent="-457200" algn="l">
              <a:buFont typeface="Arial" charset="0"/>
              <a:buChar char="•"/>
            </a:pPr>
            <a:r>
              <a:rPr lang="en-US" sz="3200" b="1" dirty="0" smtClean="0">
                <a:solidFill>
                  <a:schemeClr val="accent5">
                    <a:lumMod val="75000"/>
                  </a:schemeClr>
                </a:solidFill>
              </a:rPr>
              <a:t>Proposed Solutions</a:t>
            </a:r>
          </a:p>
          <a:p>
            <a:pPr marL="914400" lvl="1" indent="-457200" algn="l">
              <a:buFont typeface="Arial" charset="0"/>
              <a:buChar char="•"/>
            </a:pPr>
            <a:r>
              <a:rPr lang="en-US" sz="2800" dirty="0" smtClean="0"/>
              <a:t>Supervision with Labels</a:t>
            </a:r>
            <a:endParaRPr lang="en-US" sz="2800" dirty="0"/>
          </a:p>
          <a:p>
            <a:pPr marL="914400" lvl="1" indent="-457200" algn="l">
              <a:buFont typeface="Arial" charset="0"/>
              <a:buChar char="•"/>
            </a:pPr>
            <a:r>
              <a:rPr lang="en-US" sz="2800" dirty="0" smtClean="0"/>
              <a:t>Mini-Batch GANs</a:t>
            </a:r>
          </a:p>
          <a:p>
            <a:pPr marL="457200" indent="-457200" algn="l">
              <a:buFont typeface="Arial" charset="0"/>
              <a:buChar char="•"/>
            </a:pPr>
            <a:r>
              <a:rPr lang="en-US" sz="3200" b="1" dirty="0" smtClean="0">
                <a:solidFill>
                  <a:schemeClr val="accent5">
                    <a:lumMod val="75000"/>
                  </a:schemeClr>
                </a:solidFill>
              </a:rPr>
              <a:t>Modification of GAN’s losses</a:t>
            </a:r>
          </a:p>
          <a:p>
            <a:pPr marL="914400" lvl="1" indent="-457200" algn="l">
              <a:buFont typeface="Arial" charset="0"/>
              <a:buChar char="•"/>
            </a:pPr>
            <a:r>
              <a:rPr lang="en-US" sz="2800" dirty="0" smtClean="0"/>
              <a:t>Discriminator </a:t>
            </a:r>
            <a:r>
              <a:rPr lang="en-US" sz="2800" b="1" dirty="0" smtClean="0">
                <a:solidFill>
                  <a:srgbClr val="FF0000"/>
                </a:solidFill>
              </a:rPr>
              <a:t>(EB-GAN)</a:t>
            </a:r>
          </a:p>
          <a:p>
            <a:pPr marL="914400" lvl="1" indent="-457200" algn="l">
              <a:buFont typeface="Arial" charset="0"/>
              <a:buChar char="•"/>
            </a:pPr>
            <a:r>
              <a:rPr lang="en-US" sz="2800" dirty="0" smtClean="0"/>
              <a:t>Generator </a:t>
            </a:r>
            <a:r>
              <a:rPr lang="en-US" sz="2800" b="1" dirty="0" smtClean="0">
                <a:solidFill>
                  <a:srgbClr val="FF0000"/>
                </a:solidFill>
              </a:rPr>
              <a:t>(</a:t>
            </a:r>
            <a:r>
              <a:rPr lang="en-US" sz="2800" b="1" dirty="0" err="1" smtClean="0">
                <a:solidFill>
                  <a:srgbClr val="FF0000"/>
                </a:solidFill>
              </a:rPr>
              <a:t>InfoGAN</a:t>
            </a:r>
            <a:r>
              <a:rPr lang="en-US" sz="2800" b="1" dirty="0" smtClean="0">
                <a:solidFill>
                  <a:srgbClr val="FF0000"/>
                </a:solidFill>
              </a:rPr>
              <a:t>)</a:t>
            </a:r>
          </a:p>
        </p:txBody>
      </p:sp>
    </p:spTree>
    <p:extLst>
      <p:ext uri="{BB962C8B-B14F-4D97-AF65-F5344CB8AC3E}">
        <p14:creationId xmlns:p14="http://schemas.microsoft.com/office/powerpoint/2010/main" val="181929029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73261"/>
          </a:xfrm>
        </p:spPr>
        <p:txBody>
          <a:bodyPr>
            <a:normAutofit fontScale="90000"/>
          </a:bodyPr>
          <a:lstStyle/>
          <a:p>
            <a:pPr algn="ctr"/>
            <a:r>
              <a:rPr lang="en-US" b="1" dirty="0" smtClean="0">
                <a:solidFill>
                  <a:srgbClr val="FF0000"/>
                </a:solidFill>
              </a:rPr>
              <a:t>Advantages of GANs</a:t>
            </a:r>
            <a:endParaRPr lang="en-US" b="1" dirty="0">
              <a:solidFill>
                <a:srgbClr val="FF0000"/>
              </a:solidFill>
            </a:endParaRPr>
          </a:p>
        </p:txBody>
      </p:sp>
      <p:sp>
        <p:nvSpPr>
          <p:cNvPr id="3" name="Content Placeholder 2"/>
          <p:cNvSpPr>
            <a:spLocks noGrp="1"/>
          </p:cNvSpPr>
          <p:nvPr>
            <p:ph idx="1"/>
          </p:nvPr>
        </p:nvSpPr>
        <p:spPr>
          <a:xfrm>
            <a:off x="838200" y="1193369"/>
            <a:ext cx="10515600" cy="4983594"/>
          </a:xfrm>
        </p:spPr>
        <p:txBody>
          <a:bodyPr/>
          <a:lstStyle/>
          <a:p>
            <a:r>
              <a:rPr lang="en-US" b="1" dirty="0" smtClean="0">
                <a:solidFill>
                  <a:schemeClr val="accent5">
                    <a:lumMod val="75000"/>
                  </a:schemeClr>
                </a:solidFill>
              </a:rPr>
              <a:t>Plenty of existing work on Deep Generative Models</a:t>
            </a:r>
          </a:p>
          <a:p>
            <a:pPr lvl="1"/>
            <a:r>
              <a:rPr lang="en-US" dirty="0" smtClean="0"/>
              <a:t>Boltzmann Machine</a:t>
            </a:r>
          </a:p>
          <a:p>
            <a:pPr lvl="1"/>
            <a:r>
              <a:rPr lang="en-US" dirty="0" smtClean="0"/>
              <a:t>Deep Belief Nets</a:t>
            </a:r>
          </a:p>
          <a:p>
            <a:pPr lvl="1"/>
            <a:r>
              <a:rPr lang="en-US" dirty="0" smtClean="0"/>
              <a:t>Variational AutoEncoders (VAE)</a:t>
            </a:r>
          </a:p>
          <a:p>
            <a:endParaRPr lang="en-US" dirty="0" smtClean="0"/>
          </a:p>
          <a:p>
            <a:r>
              <a:rPr lang="en-US" b="1" dirty="0" smtClean="0">
                <a:solidFill>
                  <a:schemeClr val="accent5">
                    <a:lumMod val="75000"/>
                  </a:schemeClr>
                </a:solidFill>
              </a:rPr>
              <a:t>Why GANs?</a:t>
            </a:r>
          </a:p>
          <a:p>
            <a:pPr lvl="1"/>
            <a:r>
              <a:rPr lang="en-US" dirty="0" smtClean="0"/>
              <a:t>Sampling (or generation) is straightforward.</a:t>
            </a:r>
          </a:p>
          <a:p>
            <a:pPr lvl="1"/>
            <a:r>
              <a:rPr lang="en-US" dirty="0"/>
              <a:t>Training doesn't involve Maximum Likelihood estimation</a:t>
            </a:r>
            <a:r>
              <a:rPr lang="en-US" dirty="0" smtClean="0"/>
              <a:t>.</a:t>
            </a:r>
          </a:p>
          <a:p>
            <a:pPr lvl="1"/>
            <a:r>
              <a:rPr lang="en-US" dirty="0" smtClean="0"/>
              <a:t>Robust to Overfitting since Generator never sees the training data.</a:t>
            </a:r>
          </a:p>
          <a:p>
            <a:pPr lvl="1"/>
            <a:r>
              <a:rPr lang="en-US" dirty="0" smtClean="0"/>
              <a:t>Empirically, GANs are good at capturing the modes of the distribution.</a:t>
            </a:r>
          </a:p>
        </p:txBody>
      </p:sp>
      <p:sp>
        <p:nvSpPr>
          <p:cNvPr id="4" name="Footer Placeholder 5"/>
          <p:cNvSpPr>
            <a:spLocks noGrp="1"/>
          </p:cNvSpPr>
          <p:nvPr>
            <p:ph type="ftr" sz="quarter" idx="11"/>
          </p:nvPr>
        </p:nvSpPr>
        <p:spPr>
          <a:xfrm>
            <a:off x="903127" y="6435470"/>
            <a:ext cx="10515600" cy="365125"/>
          </a:xfrm>
        </p:spPr>
        <p:txBody>
          <a:bodyPr/>
          <a:lstStyle/>
          <a:p>
            <a:pPr algn="r"/>
            <a:r>
              <a:rPr lang="en-US" dirty="0" err="1"/>
              <a:t>Goodfellow</a:t>
            </a:r>
            <a:r>
              <a:rPr lang="en-US" dirty="0"/>
              <a:t>, Ian. </a:t>
            </a:r>
            <a:r>
              <a:rPr lang="en-US" b="1" dirty="0"/>
              <a:t>"NIPS 2016 Tutorial: Generative Adversarial Networks."</a:t>
            </a:r>
            <a:r>
              <a:rPr lang="en-US" dirty="0"/>
              <a:t> </a:t>
            </a:r>
            <a:r>
              <a:rPr lang="en-US" dirty="0" err="1"/>
              <a:t>arXiv</a:t>
            </a:r>
            <a:r>
              <a:rPr lang="en-US" dirty="0"/>
              <a:t> preprint arXiv:1701.00160 (2016).</a:t>
            </a:r>
          </a:p>
        </p:txBody>
      </p:sp>
    </p:spTree>
    <p:extLst>
      <p:ext uri="{BB962C8B-B14F-4D97-AF65-F5344CB8AC3E}">
        <p14:creationId xmlns:p14="http://schemas.microsoft.com/office/powerpoint/2010/main" val="158256547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24087"/>
          </a:xfrm>
        </p:spPr>
        <p:txBody>
          <a:bodyPr/>
          <a:lstStyle/>
          <a:p>
            <a:pPr algn="ctr"/>
            <a:r>
              <a:rPr lang="en-US" b="1" dirty="0" smtClean="0">
                <a:solidFill>
                  <a:srgbClr val="FF0000"/>
                </a:solidFill>
              </a:rPr>
              <a:t>Problems with GANs</a:t>
            </a:r>
            <a:endParaRPr lang="en-US" b="1" dirty="0">
              <a:solidFill>
                <a:srgbClr val="FF0000"/>
              </a:solidFill>
            </a:endParaRPr>
          </a:p>
        </p:txBody>
      </p:sp>
      <p:sp>
        <p:nvSpPr>
          <p:cNvPr id="3" name="Content Placeholder 2"/>
          <p:cNvSpPr>
            <a:spLocks noGrp="1"/>
          </p:cNvSpPr>
          <p:nvPr>
            <p:ph idx="1"/>
          </p:nvPr>
        </p:nvSpPr>
        <p:spPr>
          <a:xfrm>
            <a:off x="838200" y="1210235"/>
            <a:ext cx="10515600" cy="4966728"/>
          </a:xfrm>
        </p:spPr>
        <p:txBody>
          <a:bodyPr>
            <a:normAutofit/>
          </a:bodyPr>
          <a:lstStyle/>
          <a:p>
            <a:r>
              <a:rPr lang="en-US" sz="3200" b="1" dirty="0" smtClean="0">
                <a:solidFill>
                  <a:schemeClr val="accent5">
                    <a:lumMod val="75000"/>
                  </a:schemeClr>
                </a:solidFill>
              </a:rPr>
              <a:t>Probability Distribution is Implicit</a:t>
            </a:r>
          </a:p>
          <a:p>
            <a:pPr lvl="1"/>
            <a:r>
              <a:rPr lang="en-US" sz="2800" dirty="0" smtClean="0"/>
              <a:t>Not straightforward to compute P(X).</a:t>
            </a:r>
          </a:p>
          <a:p>
            <a:pPr lvl="1"/>
            <a:r>
              <a:rPr lang="en-US" sz="2800" dirty="0" smtClean="0"/>
              <a:t>Thus </a:t>
            </a:r>
            <a:r>
              <a:rPr lang="en-US" sz="2800" b="1" dirty="0" smtClean="0">
                <a:solidFill>
                  <a:srgbClr val="FF0000"/>
                </a:solidFill>
              </a:rPr>
              <a:t>Vanilla GANs </a:t>
            </a:r>
            <a:r>
              <a:rPr lang="en-US" sz="2800" dirty="0" smtClean="0"/>
              <a:t>are only good for Sampling/Generation.</a:t>
            </a:r>
            <a:r>
              <a:rPr lang="en-US" sz="3200" dirty="0" smtClean="0">
                <a:solidFill>
                  <a:schemeClr val="tx1">
                    <a:lumMod val="50000"/>
                    <a:lumOff val="50000"/>
                  </a:schemeClr>
                </a:solidFill>
              </a:rPr>
              <a:t/>
            </a:r>
            <a:br>
              <a:rPr lang="en-US" sz="3200" dirty="0" smtClean="0">
                <a:solidFill>
                  <a:schemeClr val="tx1">
                    <a:lumMod val="50000"/>
                    <a:lumOff val="50000"/>
                  </a:schemeClr>
                </a:solidFill>
              </a:rPr>
            </a:br>
            <a:endParaRPr lang="en-US" sz="3200" dirty="0">
              <a:solidFill>
                <a:schemeClr val="tx1">
                  <a:lumMod val="50000"/>
                  <a:lumOff val="50000"/>
                </a:schemeClr>
              </a:solidFill>
            </a:endParaRPr>
          </a:p>
          <a:p>
            <a:r>
              <a:rPr lang="en-US" sz="3200" b="1" dirty="0" smtClean="0">
                <a:solidFill>
                  <a:schemeClr val="accent5">
                    <a:lumMod val="75000"/>
                  </a:schemeClr>
                </a:solidFill>
              </a:rPr>
              <a:t>Training is Hard</a:t>
            </a:r>
          </a:p>
          <a:p>
            <a:pPr lvl="1"/>
            <a:r>
              <a:rPr lang="en-US" sz="2800" dirty="0" smtClean="0"/>
              <a:t>Non-Convergence</a:t>
            </a:r>
          </a:p>
          <a:p>
            <a:pPr lvl="1"/>
            <a:r>
              <a:rPr lang="en-US" sz="2800" dirty="0"/>
              <a:t>Mode-Collapse</a:t>
            </a:r>
          </a:p>
        </p:txBody>
      </p:sp>
      <p:sp>
        <p:nvSpPr>
          <p:cNvPr id="4" name="Footer Placeholder 5"/>
          <p:cNvSpPr>
            <a:spLocks noGrp="1"/>
          </p:cNvSpPr>
          <p:nvPr>
            <p:ph type="ftr" sz="quarter" idx="11"/>
          </p:nvPr>
        </p:nvSpPr>
        <p:spPr>
          <a:xfrm>
            <a:off x="903127" y="6435470"/>
            <a:ext cx="10515600" cy="365125"/>
          </a:xfrm>
        </p:spPr>
        <p:txBody>
          <a:bodyPr/>
          <a:lstStyle/>
          <a:p>
            <a:pPr algn="r"/>
            <a:r>
              <a:rPr lang="en-US" dirty="0" err="1"/>
              <a:t>Goodfellow</a:t>
            </a:r>
            <a:r>
              <a:rPr lang="en-US" dirty="0"/>
              <a:t>, Ian. </a:t>
            </a:r>
            <a:r>
              <a:rPr lang="en-US" b="1" dirty="0"/>
              <a:t>"NIPS 2016 Tutorial: Generative Adversarial Networks."</a:t>
            </a:r>
            <a:r>
              <a:rPr lang="en-US" dirty="0"/>
              <a:t> </a:t>
            </a:r>
            <a:r>
              <a:rPr lang="en-US" dirty="0" err="1"/>
              <a:t>arXiv</a:t>
            </a:r>
            <a:r>
              <a:rPr lang="en-US" dirty="0"/>
              <a:t> preprint arXiv:1701.00160 (2016).</a:t>
            </a:r>
          </a:p>
        </p:txBody>
      </p:sp>
    </p:spTree>
    <p:extLst>
      <p:ext uri="{BB962C8B-B14F-4D97-AF65-F5344CB8AC3E}">
        <p14:creationId xmlns:p14="http://schemas.microsoft.com/office/powerpoint/2010/main" val="110713586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24087"/>
          </a:xfrm>
        </p:spPr>
        <p:txBody>
          <a:bodyPr/>
          <a:lstStyle/>
          <a:p>
            <a:pPr algn="ctr"/>
            <a:r>
              <a:rPr lang="en-US" b="1" dirty="0" smtClean="0">
                <a:solidFill>
                  <a:srgbClr val="FF0000"/>
                </a:solidFill>
              </a:rPr>
              <a:t>Training Problems</a:t>
            </a:r>
            <a:endParaRPr lang="en-US" b="1" dirty="0">
              <a:solidFill>
                <a:srgbClr val="FF0000"/>
              </a:solidFill>
            </a:endParaRPr>
          </a:p>
        </p:txBody>
      </p:sp>
      <p:sp>
        <p:nvSpPr>
          <p:cNvPr id="3" name="Content Placeholder 2"/>
          <p:cNvSpPr>
            <a:spLocks noGrp="1"/>
          </p:cNvSpPr>
          <p:nvPr>
            <p:ph idx="1"/>
          </p:nvPr>
        </p:nvSpPr>
        <p:spPr>
          <a:xfrm>
            <a:off x="838200" y="1210235"/>
            <a:ext cx="10515600" cy="4966728"/>
          </a:xfrm>
        </p:spPr>
        <p:txBody>
          <a:bodyPr>
            <a:normAutofit/>
          </a:bodyPr>
          <a:lstStyle/>
          <a:p>
            <a:r>
              <a:rPr lang="en-US" sz="3600" b="1" dirty="0">
                <a:solidFill>
                  <a:schemeClr val="accent5">
                    <a:lumMod val="50000"/>
                  </a:schemeClr>
                </a:solidFill>
              </a:rPr>
              <a:t>Non-Convergence</a:t>
            </a:r>
          </a:p>
          <a:p>
            <a:r>
              <a:rPr lang="en-US" sz="3600" dirty="0" smtClean="0">
                <a:solidFill>
                  <a:schemeClr val="tx1">
                    <a:lumMod val="50000"/>
                    <a:lumOff val="50000"/>
                  </a:schemeClr>
                </a:solidFill>
              </a:rPr>
              <a:t>Mode-Collapse</a:t>
            </a:r>
          </a:p>
        </p:txBody>
      </p:sp>
    </p:spTree>
    <p:extLst>
      <p:ext uri="{BB962C8B-B14F-4D97-AF65-F5344CB8AC3E}">
        <p14:creationId xmlns:p14="http://schemas.microsoft.com/office/powerpoint/2010/main" val="127344819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Rectangle 3"/>
              <p:cNvSpPr/>
              <p:nvPr/>
            </p:nvSpPr>
            <p:spPr>
              <a:xfrm>
                <a:off x="1022256" y="4414849"/>
                <a:ext cx="9547412" cy="573619"/>
              </a:xfrm>
              <a:prstGeom prst="rect">
                <a:avLst/>
              </a:prstGeom>
            </p:spPr>
            <p:txBody>
              <a:bodyPr wrap="square">
                <a:spAutoFit/>
              </a:bodyPr>
              <a:lstStyle/>
              <a:p>
                <a:pPr/>
                <a14:m>
                  <m:oMathPara xmlns:m="http://schemas.openxmlformats.org/officeDocument/2006/math">
                    <m:oMathParaPr>
                      <m:jc m:val="center"/>
                    </m:oMathParaPr>
                    <m:oMath xmlns:m="http://schemas.openxmlformats.org/officeDocument/2006/math">
                      <m:func>
                        <m:funcPr>
                          <m:ctrlPr>
                            <a:rPr lang="en-US" sz="2400" i="1" smtClean="0">
                              <a:latin typeface="Cambria Math" charset="0"/>
                            </a:rPr>
                          </m:ctrlPr>
                        </m:funcPr>
                        <m:fName>
                          <m:limLow>
                            <m:limLowPr>
                              <m:ctrlPr>
                                <a:rPr lang="en-US" sz="2400" i="1">
                                  <a:latin typeface="Cambria Math" charset="0"/>
                                </a:rPr>
                              </m:ctrlPr>
                            </m:limLowPr>
                            <m:e>
                              <m:r>
                                <m:rPr>
                                  <m:sty m:val="p"/>
                                </m:rPr>
                                <a:rPr lang="en-US" sz="2400">
                                  <a:latin typeface="Cambria Math" charset="0"/>
                                </a:rPr>
                                <m:t>min</m:t>
                              </m:r>
                            </m:e>
                            <m:lim>
                              <m:r>
                                <a:rPr lang="en-US" sz="2400" i="1">
                                  <a:latin typeface="Cambria Math" charset="0"/>
                                </a:rPr>
                                <m:t>𝐺</m:t>
                              </m:r>
                            </m:lim>
                          </m:limLow>
                        </m:fName>
                        <m:e>
                          <m:func>
                            <m:funcPr>
                              <m:ctrlPr>
                                <a:rPr lang="en-US" sz="2400" i="1">
                                  <a:latin typeface="Cambria Math" charset="0"/>
                                </a:rPr>
                              </m:ctrlPr>
                            </m:funcPr>
                            <m:fName>
                              <m:limLow>
                                <m:limLowPr>
                                  <m:ctrlPr>
                                    <a:rPr lang="en-US" sz="2400" i="1">
                                      <a:latin typeface="Cambria Math" charset="0"/>
                                    </a:rPr>
                                  </m:ctrlPr>
                                </m:limLowPr>
                                <m:e>
                                  <m:r>
                                    <m:rPr>
                                      <m:sty m:val="p"/>
                                    </m:rPr>
                                    <a:rPr lang="en-US" sz="2400">
                                      <a:latin typeface="Cambria Math" charset="0"/>
                                    </a:rPr>
                                    <m:t>max</m:t>
                                  </m:r>
                                </m:e>
                                <m:lim>
                                  <m:r>
                                    <a:rPr lang="en-US" sz="2400" i="1">
                                      <a:latin typeface="Cambria Math" charset="0"/>
                                    </a:rPr>
                                    <m:t>𝐷</m:t>
                                  </m:r>
                                </m:lim>
                              </m:limLow>
                            </m:fName>
                            <m:e>
                              <m:r>
                                <a:rPr lang="en-US" sz="2400" i="1">
                                  <a:latin typeface="Cambria Math" charset="0"/>
                                </a:rPr>
                                <m:t>𝑉</m:t>
                              </m:r>
                              <m:d>
                                <m:dPr>
                                  <m:ctrlPr>
                                    <a:rPr lang="en-US" sz="2400" i="1">
                                      <a:latin typeface="Cambria Math" charset="0"/>
                                    </a:rPr>
                                  </m:ctrlPr>
                                </m:dPr>
                                <m:e>
                                  <m:r>
                                    <a:rPr lang="en-US" sz="2400" i="1">
                                      <a:latin typeface="Cambria Math" charset="0"/>
                                    </a:rPr>
                                    <m:t>𝐷</m:t>
                                  </m:r>
                                  <m:r>
                                    <a:rPr lang="en-US" sz="2400" i="1">
                                      <a:latin typeface="Cambria Math" charset="0"/>
                                    </a:rPr>
                                    <m:t>, </m:t>
                                  </m:r>
                                  <m:r>
                                    <a:rPr lang="en-US" sz="2400" i="1">
                                      <a:latin typeface="Cambria Math" charset="0"/>
                                    </a:rPr>
                                    <m:t>𝐺</m:t>
                                  </m:r>
                                </m:e>
                              </m:d>
                            </m:e>
                          </m:func>
                        </m:e>
                      </m:func>
                    </m:oMath>
                  </m:oMathPara>
                </a14:m>
                <a:endParaRPr lang="en-US" sz="2400" i="1" dirty="0">
                  <a:latin typeface="Cambria Math"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022256" y="4414849"/>
                <a:ext cx="9547412" cy="573619"/>
              </a:xfrm>
              <a:prstGeom prst="rect">
                <a:avLst/>
              </a:prstGeom>
              <a:blipFill rotWithShape="0">
                <a:blip r:embed="rId3"/>
                <a:stretch>
                  <a:fillRect b="-425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Content Placeholder 2"/>
              <p:cNvSpPr>
                <a:spLocks noGrp="1"/>
              </p:cNvSpPr>
              <p:nvPr>
                <p:ph idx="1"/>
              </p:nvPr>
            </p:nvSpPr>
            <p:spPr>
              <a:xfrm>
                <a:off x="457200" y="457201"/>
                <a:ext cx="11083159" cy="5986462"/>
              </a:xfrm>
            </p:spPr>
            <p:txBody>
              <a:bodyPr>
                <a:normAutofit fontScale="92500" lnSpcReduction="10000"/>
              </a:bodyPr>
              <a:lstStyle/>
              <a:p>
                <a:r>
                  <a:rPr lang="en-US" b="1" dirty="0" smtClean="0">
                    <a:solidFill>
                      <a:schemeClr val="accent5">
                        <a:lumMod val="75000"/>
                      </a:schemeClr>
                    </a:solidFill>
                  </a:rPr>
                  <a:t>Deep Learning models (in general) involve a single player</a:t>
                </a:r>
              </a:p>
              <a:p>
                <a:pPr lvl="1"/>
                <a:r>
                  <a:rPr lang="en-US" dirty="0"/>
                  <a:t>T</a:t>
                </a:r>
                <a:r>
                  <a:rPr lang="en-US" dirty="0" smtClean="0"/>
                  <a:t>he player tries to maximize its reward (minimize its loss).</a:t>
                </a:r>
              </a:p>
              <a:p>
                <a:pPr lvl="1"/>
                <a:r>
                  <a:rPr lang="en-US" dirty="0"/>
                  <a:t>U</a:t>
                </a:r>
                <a:r>
                  <a:rPr lang="en-US" dirty="0" smtClean="0"/>
                  <a:t>se SGD (with Backpropagation) to find the optimal parameters.</a:t>
                </a:r>
              </a:p>
              <a:p>
                <a:pPr lvl="1"/>
                <a:r>
                  <a:rPr lang="en-US" dirty="0" smtClean="0"/>
                  <a:t>SGD has convergence guarantees (under certain conditions).</a:t>
                </a:r>
              </a:p>
              <a:p>
                <a:pPr lvl="1"/>
                <a:r>
                  <a:rPr lang="en-US" b="1" dirty="0" smtClean="0">
                    <a:solidFill>
                      <a:srgbClr val="FF0000"/>
                    </a:solidFill>
                  </a:rPr>
                  <a:t>Problem:</a:t>
                </a:r>
                <a:r>
                  <a:rPr lang="en-US" dirty="0" smtClean="0"/>
                  <a:t> With non-convexity, we might converge to local optima.</a:t>
                </a:r>
                <a:br>
                  <a:rPr lang="en-US" dirty="0" smtClean="0"/>
                </a:br>
                <a:r>
                  <a:rPr lang="en-US" dirty="0" smtClean="0"/>
                  <a:t/>
                </a:r>
                <a:br>
                  <a:rPr lang="en-US" dirty="0" smtClean="0"/>
                </a:br>
                <a14:m>
                  <m:oMath xmlns:m="http://schemas.openxmlformats.org/officeDocument/2006/math">
                    <m:func>
                      <m:funcPr>
                        <m:ctrlPr>
                          <a:rPr lang="en-US" i="1">
                            <a:latin typeface="Cambria Math" charset="0"/>
                          </a:rPr>
                        </m:ctrlPr>
                      </m:funcPr>
                      <m:fName>
                        <m:limLow>
                          <m:limLowPr>
                            <m:ctrlPr>
                              <a:rPr lang="en-US" i="1">
                                <a:latin typeface="Cambria Math" charset="0"/>
                              </a:rPr>
                            </m:ctrlPr>
                          </m:limLowPr>
                          <m:e>
                            <m:r>
                              <m:rPr>
                                <m:sty m:val="p"/>
                              </m:rPr>
                              <a:rPr lang="en-US">
                                <a:latin typeface="Cambria Math" charset="0"/>
                              </a:rPr>
                              <m:t>min</m:t>
                            </m:r>
                          </m:e>
                          <m:lim>
                            <m:r>
                              <a:rPr lang="en-US" i="1">
                                <a:latin typeface="Cambria Math" charset="0"/>
                              </a:rPr>
                              <m:t>𝐺</m:t>
                            </m:r>
                          </m:lim>
                        </m:limLow>
                      </m:fName>
                      <m:e>
                        <m:r>
                          <a:rPr lang="en-US" i="1">
                            <a:latin typeface="Cambria Math" charset="0"/>
                          </a:rPr>
                          <m:t>𝐿</m:t>
                        </m:r>
                        <m:d>
                          <m:dPr>
                            <m:ctrlPr>
                              <a:rPr lang="en-US" i="1">
                                <a:latin typeface="Cambria Math" charset="0"/>
                              </a:rPr>
                            </m:ctrlPr>
                          </m:dPr>
                          <m:e>
                            <m:r>
                              <a:rPr lang="en-US" i="1">
                                <a:latin typeface="Cambria Math" charset="0"/>
                              </a:rPr>
                              <m:t>𝐺</m:t>
                            </m:r>
                          </m:e>
                        </m:d>
                      </m:e>
                    </m:func>
                  </m:oMath>
                </a14:m>
                <a:r>
                  <a:rPr lang="en-US" dirty="0" smtClean="0"/>
                  <a:t/>
                </a:r>
                <a:br>
                  <a:rPr lang="en-US" dirty="0" smtClean="0"/>
                </a:br>
                <a:endParaRPr lang="en-US" dirty="0" smtClean="0"/>
              </a:p>
              <a:p>
                <a:endParaRPr lang="en-US" b="1" dirty="0" smtClean="0">
                  <a:solidFill>
                    <a:schemeClr val="accent5">
                      <a:lumMod val="75000"/>
                    </a:schemeClr>
                  </a:solidFill>
                </a:endParaRPr>
              </a:p>
              <a:p>
                <a:r>
                  <a:rPr lang="en-US" b="1" dirty="0" smtClean="0">
                    <a:solidFill>
                      <a:schemeClr val="accent5">
                        <a:lumMod val="75000"/>
                      </a:schemeClr>
                    </a:solidFill>
                  </a:rPr>
                  <a:t>GANs instead involve two (or more) players</a:t>
                </a:r>
              </a:p>
              <a:p>
                <a:pPr lvl="1"/>
                <a:r>
                  <a:rPr lang="en-US" dirty="0" smtClean="0"/>
                  <a:t>Discriminator is trying to maximize its reward.</a:t>
                </a:r>
              </a:p>
              <a:p>
                <a:pPr lvl="1"/>
                <a:r>
                  <a:rPr lang="en-US" dirty="0" smtClean="0"/>
                  <a:t>Generator is trying to minimize Discriminator’s reward.</a:t>
                </a:r>
              </a:p>
              <a:p>
                <a:pPr lvl="1"/>
                <a:endParaRPr lang="en-US" dirty="0"/>
              </a:p>
              <a:p>
                <a:pPr lvl="1"/>
                <a:endParaRPr lang="en-US" dirty="0" smtClean="0"/>
              </a:p>
              <a:p>
                <a:pPr lvl="1"/>
                <a:endParaRPr lang="en-US" dirty="0" smtClean="0"/>
              </a:p>
              <a:p>
                <a:pPr lvl="1"/>
                <a:r>
                  <a:rPr lang="en-US" dirty="0" smtClean="0"/>
                  <a:t>SGD was not designed to find the Nash equilibrium of a game.</a:t>
                </a:r>
                <a:endParaRPr lang="en-US" dirty="0"/>
              </a:p>
              <a:p>
                <a:pPr lvl="1"/>
                <a:r>
                  <a:rPr lang="en-US" b="1" dirty="0" smtClean="0">
                    <a:solidFill>
                      <a:srgbClr val="FF0000"/>
                    </a:solidFill>
                  </a:rPr>
                  <a:t>Problem:</a:t>
                </a:r>
                <a:r>
                  <a:rPr lang="en-US" dirty="0" smtClean="0"/>
                  <a:t> We might not converge to the Nash equilibrium at all.</a:t>
                </a:r>
              </a:p>
            </p:txBody>
          </p:sp>
        </mc:Choice>
        <mc:Fallback xmlns="">
          <p:sp>
            <p:nvSpPr>
              <p:cNvPr id="7" name="Content Placeholder 2"/>
              <p:cNvSpPr>
                <a:spLocks noGrp="1" noRot="1" noChangeAspect="1" noMove="1" noResize="1" noEditPoints="1" noAdjustHandles="1" noChangeArrowheads="1" noChangeShapeType="1" noTextEdit="1"/>
              </p:cNvSpPr>
              <p:nvPr>
                <p:ph idx="1"/>
              </p:nvPr>
            </p:nvSpPr>
            <p:spPr>
              <a:xfrm>
                <a:off x="457200" y="457201"/>
                <a:ext cx="11083159" cy="5986462"/>
              </a:xfrm>
              <a:blipFill rotWithShape="0">
                <a:blip r:embed="rId4"/>
                <a:stretch>
                  <a:fillRect l="-825" t="-2037"/>
                </a:stretch>
              </a:blipFill>
            </p:spPr>
            <p:txBody>
              <a:bodyPr/>
              <a:lstStyle/>
              <a:p>
                <a:r>
                  <a:rPr lang="en-US">
                    <a:noFill/>
                  </a:rPr>
                  <a:t> </a:t>
                </a:r>
              </a:p>
            </p:txBody>
          </p:sp>
        </mc:Fallback>
      </mc:AlternateContent>
      <p:sp>
        <p:nvSpPr>
          <p:cNvPr id="8" name="Footer Placeholder 5"/>
          <p:cNvSpPr>
            <a:spLocks noGrp="1"/>
          </p:cNvSpPr>
          <p:nvPr>
            <p:ph type="ftr" sz="quarter" idx="11"/>
          </p:nvPr>
        </p:nvSpPr>
        <p:spPr>
          <a:xfrm>
            <a:off x="903127" y="6435470"/>
            <a:ext cx="10515600" cy="365125"/>
          </a:xfrm>
        </p:spPr>
        <p:txBody>
          <a:bodyPr/>
          <a:lstStyle/>
          <a:p>
            <a:pPr algn="r"/>
            <a:r>
              <a:rPr lang="en-US" dirty="0" err="1"/>
              <a:t>Salimans</a:t>
            </a:r>
            <a:r>
              <a:rPr lang="en-US" dirty="0"/>
              <a:t>, Tim, et al. "Improved techniques for training </a:t>
            </a:r>
            <a:r>
              <a:rPr lang="en-US" dirty="0" err="1"/>
              <a:t>gans</a:t>
            </a:r>
            <a:r>
              <a:rPr lang="en-US" dirty="0"/>
              <a:t>." </a:t>
            </a:r>
            <a:r>
              <a:rPr lang="en-US" i="1" dirty="0"/>
              <a:t>Advances in Neural Information Processing Systems</a:t>
            </a:r>
            <a:r>
              <a:rPr lang="en-US" dirty="0"/>
              <a:t>. 2016.</a:t>
            </a:r>
          </a:p>
        </p:txBody>
      </p:sp>
    </p:spTree>
    <p:extLst>
      <p:ext uri="{BB962C8B-B14F-4D97-AF65-F5344CB8AC3E}">
        <p14:creationId xmlns:p14="http://schemas.microsoft.com/office/powerpoint/2010/main" val="1336018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12" end="1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4986" y="196712"/>
            <a:ext cx="10515600" cy="724087"/>
          </a:xfrm>
        </p:spPr>
        <p:txBody>
          <a:bodyPr/>
          <a:lstStyle/>
          <a:p>
            <a:pPr algn="ctr"/>
            <a:r>
              <a:rPr lang="en-US" b="1" dirty="0" smtClean="0">
                <a:solidFill>
                  <a:srgbClr val="FF0000"/>
                </a:solidFill>
              </a:rPr>
              <a:t>Non-Convergence</a:t>
            </a:r>
            <a:endParaRPr lang="en-US" b="1" dirty="0">
              <a:solidFill>
                <a:srgbClr val="FF0000"/>
              </a:solidFill>
            </a:endParaRPr>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a:xfrm>
                <a:off x="614855" y="1027672"/>
                <a:ext cx="11035862" cy="5407798"/>
              </a:xfrm>
            </p:spPr>
            <p:txBody>
              <a:bodyPr>
                <a:normAutofit/>
              </a:bodyPr>
              <a:lstStyle/>
              <a:p>
                <a:pPr marL="0" indent="0" algn="ctr">
                  <a:buNone/>
                </a:pPr>
                <a:r>
                  <a:rPr lang="en-US" dirty="0" smtClean="0"/>
                  <a:t>                 </a:t>
                </a:r>
                <a14:m>
                  <m:oMath xmlns:m="http://schemas.openxmlformats.org/officeDocument/2006/math">
                    <m:func>
                      <m:funcPr>
                        <m:ctrlPr>
                          <a:rPr lang="en-US" i="1">
                            <a:latin typeface="Cambria Math" charset="0"/>
                          </a:rPr>
                        </m:ctrlPr>
                      </m:funcPr>
                      <m:fName>
                        <m:limLow>
                          <m:limLowPr>
                            <m:ctrlPr>
                              <a:rPr lang="en-US" i="1">
                                <a:latin typeface="Cambria Math" charset="0"/>
                              </a:rPr>
                            </m:ctrlPr>
                          </m:limLowPr>
                          <m:e>
                            <m:r>
                              <m:rPr>
                                <m:sty m:val="p"/>
                              </m:rPr>
                              <a:rPr lang="en-US">
                                <a:latin typeface="Cambria Math" charset="0"/>
                              </a:rPr>
                              <m:t>min</m:t>
                            </m:r>
                          </m:e>
                          <m:lim>
                            <m:r>
                              <a:rPr lang="en-US" b="0" i="1" smtClean="0">
                                <a:latin typeface="Cambria Math" charset="0"/>
                              </a:rPr>
                              <m:t>𝑥</m:t>
                            </m:r>
                          </m:lim>
                        </m:limLow>
                      </m:fName>
                      <m:e>
                        <m:func>
                          <m:funcPr>
                            <m:ctrlPr>
                              <a:rPr lang="en-US" i="1" smtClean="0">
                                <a:latin typeface="Cambria Math" charset="0"/>
                              </a:rPr>
                            </m:ctrlPr>
                          </m:funcPr>
                          <m:fName>
                            <m:limLow>
                              <m:limLowPr>
                                <m:ctrlPr>
                                  <a:rPr lang="en-US" i="1">
                                    <a:latin typeface="Cambria Math" charset="0"/>
                                  </a:rPr>
                                </m:ctrlPr>
                              </m:limLowPr>
                              <m:e>
                                <m:r>
                                  <m:rPr>
                                    <m:sty m:val="p"/>
                                  </m:rPr>
                                  <a:rPr lang="en-US">
                                    <a:latin typeface="Cambria Math" charset="0"/>
                                  </a:rPr>
                                  <m:t>max</m:t>
                                </m:r>
                              </m:e>
                              <m:lim>
                                <m:r>
                                  <a:rPr lang="en-US" b="0" i="1" smtClean="0">
                                    <a:latin typeface="Cambria Math" charset="0"/>
                                  </a:rPr>
                                  <m:t>𝑦</m:t>
                                </m:r>
                              </m:lim>
                            </m:limLow>
                          </m:fName>
                          <m:e>
                            <m:r>
                              <a:rPr lang="en-US" b="0" i="1" smtClean="0">
                                <a:latin typeface="Cambria Math" charset="0"/>
                              </a:rPr>
                              <m:t> </m:t>
                            </m:r>
                            <m:r>
                              <a:rPr lang="en-US" b="0" i="1" smtClean="0">
                                <a:latin typeface="Cambria Math" charset="0"/>
                              </a:rPr>
                              <m:t>𝑉</m:t>
                            </m:r>
                            <m:d>
                              <m:dPr>
                                <m:ctrlPr>
                                  <a:rPr lang="en-US" b="0" i="1" smtClean="0">
                                    <a:latin typeface="Cambria Math" charset="0"/>
                                  </a:rPr>
                                </m:ctrlPr>
                              </m:dPr>
                              <m:e>
                                <m:r>
                                  <a:rPr lang="en-US" b="0" i="1" smtClean="0">
                                    <a:latin typeface="Cambria Math" charset="0"/>
                                  </a:rPr>
                                  <m:t>𝑥</m:t>
                                </m:r>
                                <m:r>
                                  <a:rPr lang="en-US" b="0" i="1" smtClean="0">
                                    <a:latin typeface="Cambria Math" charset="0"/>
                                  </a:rPr>
                                  <m:t>, </m:t>
                                </m:r>
                                <m:r>
                                  <a:rPr lang="en-US" b="0" i="1" smtClean="0">
                                    <a:latin typeface="Cambria Math" charset="0"/>
                                  </a:rPr>
                                  <m:t>𝑦</m:t>
                                </m:r>
                              </m:e>
                            </m:d>
                          </m:e>
                        </m:func>
                      </m:e>
                    </m:func>
                    <m:r>
                      <a:rPr lang="en-US" b="0" i="1" smtClean="0">
                        <a:latin typeface="Cambria Math" charset="0"/>
                      </a:rPr>
                      <m:t>   </m:t>
                    </m:r>
                  </m:oMath>
                </a14:m>
                <a:r>
                  <a:rPr lang="en-US" b="0" dirty="0" smtClean="0"/>
                  <a:t>                          </a:t>
                </a:r>
              </a:p>
              <a:p>
                <a:pPr marL="0" indent="0" algn="ctr">
                  <a:buNone/>
                </a:pPr>
                <a:r>
                  <a:rPr lang="en-US" b="0" dirty="0" smtClean="0"/>
                  <a:t>Let </a:t>
                </a:r>
                <a14:m>
                  <m:oMath xmlns:m="http://schemas.openxmlformats.org/officeDocument/2006/math">
                    <m:r>
                      <a:rPr lang="en-US" b="0" i="0" smtClean="0">
                        <a:latin typeface="Cambria Math" charset="0"/>
                      </a:rPr>
                      <m:t>  </m:t>
                    </m:r>
                    <m:r>
                      <a:rPr lang="en-US" b="0" i="1" smtClean="0">
                        <a:latin typeface="Cambria Math" charset="0"/>
                      </a:rPr>
                      <m:t>𝑉</m:t>
                    </m:r>
                    <m:d>
                      <m:dPr>
                        <m:ctrlPr>
                          <a:rPr lang="en-US" b="0" i="1" smtClean="0">
                            <a:latin typeface="Cambria Math" charset="0"/>
                          </a:rPr>
                        </m:ctrlPr>
                      </m:dPr>
                      <m:e>
                        <m:r>
                          <a:rPr lang="en-US" b="0" i="1" smtClean="0">
                            <a:latin typeface="Cambria Math" charset="0"/>
                          </a:rPr>
                          <m:t>𝑥</m:t>
                        </m:r>
                        <m:r>
                          <a:rPr lang="en-US" b="0" i="1" smtClean="0">
                            <a:latin typeface="Cambria Math" charset="0"/>
                          </a:rPr>
                          <m:t>, </m:t>
                        </m:r>
                        <m:r>
                          <a:rPr lang="en-US" b="0" i="1" smtClean="0">
                            <a:latin typeface="Cambria Math" charset="0"/>
                          </a:rPr>
                          <m:t>𝑦</m:t>
                        </m:r>
                      </m:e>
                    </m:d>
                    <m:r>
                      <a:rPr lang="en-US" b="0" i="1" smtClean="0">
                        <a:latin typeface="Cambria Math" charset="0"/>
                      </a:rPr>
                      <m:t>=</m:t>
                    </m:r>
                    <m:r>
                      <a:rPr lang="en-US" b="0" i="1" smtClean="0">
                        <a:latin typeface="Cambria Math" charset="0"/>
                      </a:rPr>
                      <m:t>𝑥𝑦</m:t>
                    </m:r>
                  </m:oMath>
                </a14:m>
                <a:endParaRPr lang="en-US" b="0" dirty="0" smtClean="0"/>
              </a:p>
              <a:p>
                <a:pPr lvl="1"/>
                <a:endParaRPr lang="en-US" dirty="0" smtClean="0"/>
              </a:p>
              <a:p>
                <a:pPr lvl="1"/>
                <a:r>
                  <a:rPr lang="en-US" dirty="0" smtClean="0"/>
                  <a:t>State 1: </a:t>
                </a:r>
                <a:r>
                  <a:rPr lang="is-IS" dirty="0" smtClean="0"/>
                  <a:t/>
                </a:r>
                <a:br>
                  <a:rPr lang="is-IS" dirty="0" smtClean="0"/>
                </a:br>
                <a:endParaRPr lang="is-IS" dirty="0" smtClean="0"/>
              </a:p>
              <a:p>
                <a:pPr lvl="1"/>
                <a:r>
                  <a:rPr lang="is-IS" dirty="0" smtClean="0"/>
                  <a:t>State 2:	</a:t>
                </a:r>
              </a:p>
              <a:p>
                <a:pPr lvl="1"/>
                <a:endParaRPr lang="is-IS" dirty="0" smtClean="0"/>
              </a:p>
              <a:p>
                <a:pPr lvl="1"/>
                <a:r>
                  <a:rPr lang="is-IS" dirty="0" smtClean="0"/>
                  <a:t>State 3:	</a:t>
                </a:r>
              </a:p>
              <a:p>
                <a:pPr lvl="1"/>
                <a:endParaRPr lang="is-IS" dirty="0"/>
              </a:p>
              <a:p>
                <a:pPr lvl="1"/>
                <a:r>
                  <a:rPr lang="is-IS" dirty="0" smtClean="0"/>
                  <a:t>State 4 :</a:t>
                </a:r>
                <a:br>
                  <a:rPr lang="is-IS" dirty="0" smtClean="0"/>
                </a:br>
                <a:endParaRPr lang="is-IS" dirty="0" smtClean="0"/>
              </a:p>
              <a:p>
                <a:pPr lvl="1"/>
                <a:r>
                  <a:rPr lang="is-IS" dirty="0" smtClean="0"/>
                  <a:t>State 5:	                                              == State 1</a:t>
                </a:r>
              </a:p>
              <a:p>
                <a:pPr lvl="1"/>
                <a:endParaRPr lang="is-IS" dirty="0" smtClean="0"/>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614855" y="1027672"/>
                <a:ext cx="11035862" cy="5407798"/>
              </a:xfrm>
              <a:blipFill rotWithShape="0">
                <a:blip r:embed="rId3"/>
                <a:stretch>
                  <a:fillRect/>
                </a:stretch>
              </a:blipFill>
            </p:spPr>
            <p:txBody>
              <a:bodyPr/>
              <a:lstStyle/>
              <a:p>
                <a:r>
                  <a:rPr lang="en-US">
                    <a:noFill/>
                  </a:rPr>
                  <a:t> </a:t>
                </a:r>
              </a:p>
            </p:txBody>
          </p:sp>
        </mc:Fallback>
      </mc:AlternateContent>
      <p:graphicFrame>
        <p:nvGraphicFramePr>
          <p:cNvPr id="6" name="Table 5"/>
          <p:cNvGraphicFramePr>
            <a:graphicFrameLocks noGrp="1"/>
          </p:cNvGraphicFramePr>
          <p:nvPr>
            <p:extLst>
              <p:ext uri="{D42A27DB-BD31-4B8C-83A1-F6EECF244321}">
                <p14:modId xmlns:p14="http://schemas.microsoft.com/office/powerpoint/2010/main" val="297251489"/>
              </p:ext>
            </p:extLst>
          </p:nvPr>
        </p:nvGraphicFramePr>
        <p:xfrm>
          <a:off x="2679267" y="2541670"/>
          <a:ext cx="2733567" cy="397290"/>
        </p:xfrm>
        <a:graphic>
          <a:graphicData uri="http://schemas.openxmlformats.org/drawingml/2006/table">
            <a:tbl>
              <a:tblPr>
                <a:tableStyleId>{2D5ABB26-0587-4C30-8999-92F81FD0307C}</a:tableStyleId>
              </a:tblPr>
              <a:tblGrid>
                <a:gridCol w="911189"/>
                <a:gridCol w="911189"/>
                <a:gridCol w="911189"/>
              </a:tblGrid>
              <a:tr h="397290">
                <a:tc>
                  <a:txBody>
                    <a:bodyPr/>
                    <a:lstStyle/>
                    <a:p>
                      <a:r>
                        <a:rPr lang="en-US" sz="1800" dirty="0" smtClean="0"/>
                        <a:t>x </a:t>
                      </a:r>
                      <a:r>
                        <a:rPr lang="en-US" sz="1800" dirty="0" smtClean="0"/>
                        <a:t>&gt; 0</a:t>
                      </a: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r>
                        <a:rPr lang="en-US" sz="1800" dirty="0" smtClean="0"/>
                        <a:t>y </a:t>
                      </a:r>
                      <a:r>
                        <a:rPr lang="en-US" sz="1800" dirty="0" smtClean="0"/>
                        <a:t>&gt; 0</a:t>
                      </a: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r>
                        <a:rPr lang="en-US" sz="1800" dirty="0" smtClean="0"/>
                        <a:t>V &gt; 0</a:t>
                      </a: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1052781551"/>
              </p:ext>
            </p:extLst>
          </p:nvPr>
        </p:nvGraphicFramePr>
        <p:xfrm>
          <a:off x="8917149" y="2541670"/>
          <a:ext cx="2733568" cy="397290"/>
        </p:xfrm>
        <a:graphic>
          <a:graphicData uri="http://schemas.openxmlformats.org/drawingml/2006/table">
            <a:tbl>
              <a:tblPr>
                <a:tableStyleId>{775DCB02-9BB8-47FD-8907-85C794F793BA}</a:tableStyleId>
              </a:tblPr>
              <a:tblGrid>
                <a:gridCol w="1366784"/>
                <a:gridCol w="1366784"/>
              </a:tblGrid>
              <a:tr h="397290">
                <a:tc>
                  <a:txBody>
                    <a:bodyPr/>
                    <a:lstStyle/>
                    <a:p>
                      <a:r>
                        <a:rPr lang="en-US" sz="1800" dirty="0" smtClean="0"/>
                        <a:t>Increase</a:t>
                      </a:r>
                      <a:r>
                        <a:rPr lang="en-US" sz="1800" baseline="0" dirty="0" smtClean="0"/>
                        <a:t> </a:t>
                      </a:r>
                      <a:r>
                        <a:rPr lang="en-US" sz="1800" baseline="0" dirty="0" smtClean="0"/>
                        <a:t>y</a:t>
                      </a: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r>
                        <a:rPr lang="en-US" sz="1800" dirty="0" smtClean="0"/>
                        <a:t>Decrease</a:t>
                      </a:r>
                      <a:r>
                        <a:rPr lang="en-US" sz="1800" baseline="0" dirty="0" smtClean="0"/>
                        <a:t> </a:t>
                      </a:r>
                      <a:r>
                        <a:rPr lang="en-US" sz="1800" baseline="0" dirty="0" smtClean="0"/>
                        <a:t>x</a:t>
                      </a: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r>
            </a:tbl>
          </a:graphicData>
        </a:graphic>
      </p:graphicFrame>
      <p:graphicFrame>
        <p:nvGraphicFramePr>
          <p:cNvPr id="10" name="Table 9"/>
          <p:cNvGraphicFramePr>
            <a:graphicFrameLocks noGrp="1"/>
          </p:cNvGraphicFramePr>
          <p:nvPr>
            <p:extLst>
              <p:ext uri="{D42A27DB-BD31-4B8C-83A1-F6EECF244321}">
                <p14:modId xmlns:p14="http://schemas.microsoft.com/office/powerpoint/2010/main" val="1126932284"/>
              </p:ext>
            </p:extLst>
          </p:nvPr>
        </p:nvGraphicFramePr>
        <p:xfrm>
          <a:off x="8917149" y="3237456"/>
          <a:ext cx="2733568" cy="365760"/>
        </p:xfrm>
        <a:graphic>
          <a:graphicData uri="http://schemas.openxmlformats.org/drawingml/2006/table">
            <a:tbl>
              <a:tblPr>
                <a:tableStyleId>{775DCB02-9BB8-47FD-8907-85C794F793BA}</a:tableStyleId>
              </a:tblPr>
              <a:tblGrid>
                <a:gridCol w="1366784"/>
                <a:gridCol w="1366784"/>
              </a:tblGrid>
              <a:tr h="350668">
                <a:tc>
                  <a:txBody>
                    <a:bodyPr/>
                    <a:lstStyle/>
                    <a:p>
                      <a:r>
                        <a:rPr lang="en-US" sz="1800" dirty="0" smtClean="0"/>
                        <a:t>Decrease</a:t>
                      </a:r>
                      <a:r>
                        <a:rPr lang="en-US" sz="1800" baseline="0" dirty="0" smtClean="0"/>
                        <a:t> </a:t>
                      </a:r>
                      <a:r>
                        <a:rPr lang="en-US" sz="1800" baseline="0" dirty="0" smtClean="0"/>
                        <a:t>y</a:t>
                      </a: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r>
                        <a:rPr lang="en-US" sz="1800" dirty="0" smtClean="0"/>
                        <a:t>Decrease</a:t>
                      </a:r>
                      <a:r>
                        <a:rPr lang="en-US" sz="1800" baseline="0" dirty="0" smtClean="0"/>
                        <a:t> </a:t>
                      </a:r>
                      <a:r>
                        <a:rPr lang="en-US" sz="1800" baseline="0" dirty="0" smtClean="0"/>
                        <a:t>x</a:t>
                      </a: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r>
            </a:tbl>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1497367567"/>
              </p:ext>
            </p:extLst>
          </p:nvPr>
        </p:nvGraphicFramePr>
        <p:xfrm>
          <a:off x="8917149" y="4030397"/>
          <a:ext cx="2733568" cy="397289"/>
        </p:xfrm>
        <a:graphic>
          <a:graphicData uri="http://schemas.openxmlformats.org/drawingml/2006/table">
            <a:tbl>
              <a:tblPr>
                <a:tableStyleId>{775DCB02-9BB8-47FD-8907-85C794F793BA}</a:tableStyleId>
              </a:tblPr>
              <a:tblGrid>
                <a:gridCol w="1366784"/>
                <a:gridCol w="1366784"/>
              </a:tblGrid>
              <a:tr h="397289">
                <a:tc>
                  <a:txBody>
                    <a:bodyPr/>
                    <a:lstStyle/>
                    <a:p>
                      <a:r>
                        <a:rPr lang="en-US" sz="1800" dirty="0" smtClean="0"/>
                        <a:t>Decrease</a:t>
                      </a:r>
                      <a:r>
                        <a:rPr lang="en-US" sz="1800" baseline="0" dirty="0" smtClean="0"/>
                        <a:t> </a:t>
                      </a:r>
                      <a:r>
                        <a:rPr lang="en-US" sz="1800" baseline="0" dirty="0" smtClean="0"/>
                        <a:t>y</a:t>
                      </a: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r>
                        <a:rPr lang="en-US" sz="1800" baseline="0" dirty="0" smtClean="0"/>
                        <a:t>Increase </a:t>
                      </a:r>
                      <a:r>
                        <a:rPr lang="en-US" sz="1800" baseline="0" dirty="0" smtClean="0"/>
                        <a:t>x</a:t>
                      </a: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r>
            </a:tbl>
          </a:graphicData>
        </a:graphic>
      </p:graphicFrame>
      <p:graphicFrame>
        <p:nvGraphicFramePr>
          <p:cNvPr id="12" name="Table 11"/>
          <p:cNvGraphicFramePr>
            <a:graphicFrameLocks noGrp="1"/>
          </p:cNvGraphicFramePr>
          <p:nvPr>
            <p:extLst>
              <p:ext uri="{D42A27DB-BD31-4B8C-83A1-F6EECF244321}">
                <p14:modId xmlns:p14="http://schemas.microsoft.com/office/powerpoint/2010/main" val="131364156"/>
              </p:ext>
            </p:extLst>
          </p:nvPr>
        </p:nvGraphicFramePr>
        <p:xfrm>
          <a:off x="8917149" y="4803632"/>
          <a:ext cx="2733568" cy="397290"/>
        </p:xfrm>
        <a:graphic>
          <a:graphicData uri="http://schemas.openxmlformats.org/drawingml/2006/table">
            <a:tbl>
              <a:tblPr>
                <a:tableStyleId>{775DCB02-9BB8-47FD-8907-85C794F793BA}</a:tableStyleId>
              </a:tblPr>
              <a:tblGrid>
                <a:gridCol w="1366784"/>
                <a:gridCol w="1366784"/>
              </a:tblGrid>
              <a:tr h="397290">
                <a:tc>
                  <a:txBody>
                    <a:bodyPr/>
                    <a:lstStyle/>
                    <a:p>
                      <a:r>
                        <a:rPr lang="en-US" sz="1800" baseline="0" dirty="0" smtClean="0"/>
                        <a:t>Increase </a:t>
                      </a:r>
                      <a:r>
                        <a:rPr lang="en-US" sz="1800" baseline="0" dirty="0" smtClean="0"/>
                        <a:t>y</a:t>
                      </a: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r>
                        <a:rPr lang="en-US" sz="1800" baseline="0" dirty="0" smtClean="0"/>
                        <a:t>Increase </a:t>
                      </a:r>
                      <a:r>
                        <a:rPr lang="en-US" sz="1800" baseline="0" dirty="0" smtClean="0"/>
                        <a:t>x</a:t>
                      </a: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r>
            </a:tbl>
          </a:graphicData>
        </a:graphic>
      </p:graphicFrame>
      <p:graphicFrame>
        <p:nvGraphicFramePr>
          <p:cNvPr id="13" name="Table 12"/>
          <p:cNvGraphicFramePr>
            <a:graphicFrameLocks noGrp="1"/>
          </p:cNvGraphicFramePr>
          <p:nvPr>
            <p:extLst>
              <p:ext uri="{D42A27DB-BD31-4B8C-83A1-F6EECF244321}">
                <p14:modId xmlns:p14="http://schemas.microsoft.com/office/powerpoint/2010/main" val="1046041934"/>
              </p:ext>
            </p:extLst>
          </p:nvPr>
        </p:nvGraphicFramePr>
        <p:xfrm>
          <a:off x="8917149" y="5499877"/>
          <a:ext cx="2733568" cy="397290"/>
        </p:xfrm>
        <a:graphic>
          <a:graphicData uri="http://schemas.openxmlformats.org/drawingml/2006/table">
            <a:tbl>
              <a:tblPr>
                <a:tableStyleId>{775DCB02-9BB8-47FD-8907-85C794F793BA}</a:tableStyleId>
              </a:tblPr>
              <a:tblGrid>
                <a:gridCol w="1366784"/>
                <a:gridCol w="1366784"/>
              </a:tblGrid>
              <a:tr h="397290">
                <a:tc>
                  <a:txBody>
                    <a:bodyPr/>
                    <a:lstStyle/>
                    <a:p>
                      <a:r>
                        <a:rPr lang="en-US" sz="1800" baseline="0" dirty="0" smtClean="0"/>
                        <a:t>Increase </a:t>
                      </a:r>
                      <a:r>
                        <a:rPr lang="en-US" sz="1800" baseline="0" dirty="0" smtClean="0"/>
                        <a:t>y</a:t>
                      </a: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r>
                        <a:rPr lang="en-US" sz="1800" baseline="0" dirty="0" smtClean="0"/>
                        <a:t>Decrease </a:t>
                      </a:r>
                      <a:r>
                        <a:rPr lang="en-US" sz="1800" baseline="0" dirty="0" smtClean="0"/>
                        <a:t>x</a:t>
                      </a: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r>
            </a:tbl>
          </a:graphicData>
        </a:graphic>
      </p:graphicFrame>
      <p:graphicFrame>
        <p:nvGraphicFramePr>
          <p:cNvPr id="14" name="Table 13"/>
          <p:cNvGraphicFramePr>
            <a:graphicFrameLocks noGrp="1"/>
          </p:cNvGraphicFramePr>
          <p:nvPr>
            <p:extLst>
              <p:ext uri="{D42A27DB-BD31-4B8C-83A1-F6EECF244321}">
                <p14:modId xmlns:p14="http://schemas.microsoft.com/office/powerpoint/2010/main" val="1312507232"/>
              </p:ext>
            </p:extLst>
          </p:nvPr>
        </p:nvGraphicFramePr>
        <p:xfrm>
          <a:off x="2663499" y="3295657"/>
          <a:ext cx="2733567" cy="397290"/>
        </p:xfrm>
        <a:graphic>
          <a:graphicData uri="http://schemas.openxmlformats.org/drawingml/2006/table">
            <a:tbl>
              <a:tblPr>
                <a:tableStyleId>{2D5ABB26-0587-4C30-8999-92F81FD0307C}</a:tableStyleId>
              </a:tblPr>
              <a:tblGrid>
                <a:gridCol w="911189"/>
                <a:gridCol w="911189"/>
                <a:gridCol w="911189"/>
              </a:tblGrid>
              <a:tr h="397290">
                <a:tc>
                  <a:txBody>
                    <a:bodyPr/>
                    <a:lstStyle/>
                    <a:p>
                      <a:r>
                        <a:rPr lang="en-US" sz="1800" dirty="0" smtClean="0"/>
                        <a:t>x </a:t>
                      </a:r>
                      <a:r>
                        <a:rPr lang="en-US" sz="1800" dirty="0" smtClean="0"/>
                        <a:t>&lt; 0</a:t>
                      </a: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r>
                        <a:rPr lang="en-US" sz="1800" dirty="0" smtClean="0"/>
                        <a:t>y </a:t>
                      </a:r>
                      <a:r>
                        <a:rPr lang="en-US" sz="1800" dirty="0" smtClean="0"/>
                        <a:t>&gt; 0</a:t>
                      </a: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r>
                        <a:rPr lang="en-US" sz="1800" dirty="0" smtClean="0"/>
                        <a:t>V &lt; 0</a:t>
                      </a: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r>
            </a:tbl>
          </a:graphicData>
        </a:graphic>
      </p:graphicFrame>
      <p:graphicFrame>
        <p:nvGraphicFramePr>
          <p:cNvPr id="15" name="Table 14"/>
          <p:cNvGraphicFramePr>
            <a:graphicFrameLocks noGrp="1"/>
          </p:cNvGraphicFramePr>
          <p:nvPr>
            <p:extLst>
              <p:ext uri="{D42A27DB-BD31-4B8C-83A1-F6EECF244321}">
                <p14:modId xmlns:p14="http://schemas.microsoft.com/office/powerpoint/2010/main" val="163494516"/>
              </p:ext>
            </p:extLst>
          </p:nvPr>
        </p:nvGraphicFramePr>
        <p:xfrm>
          <a:off x="2663500" y="4030397"/>
          <a:ext cx="2733567" cy="397290"/>
        </p:xfrm>
        <a:graphic>
          <a:graphicData uri="http://schemas.openxmlformats.org/drawingml/2006/table">
            <a:tbl>
              <a:tblPr>
                <a:tableStyleId>{2D5ABB26-0587-4C30-8999-92F81FD0307C}</a:tableStyleId>
              </a:tblPr>
              <a:tblGrid>
                <a:gridCol w="911189"/>
                <a:gridCol w="911189"/>
                <a:gridCol w="911189"/>
              </a:tblGrid>
              <a:tr h="397290">
                <a:tc>
                  <a:txBody>
                    <a:bodyPr/>
                    <a:lstStyle/>
                    <a:p>
                      <a:r>
                        <a:rPr lang="en-US" sz="1800" dirty="0" smtClean="0"/>
                        <a:t>x </a:t>
                      </a:r>
                      <a:r>
                        <a:rPr lang="en-US" sz="1800" dirty="0" smtClean="0"/>
                        <a:t>&lt; 0</a:t>
                      </a: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r>
                        <a:rPr lang="en-US" sz="1800" dirty="0" smtClean="0"/>
                        <a:t>y </a:t>
                      </a:r>
                      <a:r>
                        <a:rPr lang="en-US" sz="1800" dirty="0" smtClean="0"/>
                        <a:t>&lt; 0</a:t>
                      </a: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r>
                        <a:rPr lang="en-US" sz="1800" dirty="0" smtClean="0"/>
                        <a:t>V &gt; 0</a:t>
                      </a: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r>
            </a:tbl>
          </a:graphicData>
        </a:graphic>
      </p:graphicFrame>
      <p:graphicFrame>
        <p:nvGraphicFramePr>
          <p:cNvPr id="16" name="Table 15"/>
          <p:cNvGraphicFramePr>
            <a:graphicFrameLocks noGrp="1"/>
          </p:cNvGraphicFramePr>
          <p:nvPr>
            <p:extLst>
              <p:ext uri="{D42A27DB-BD31-4B8C-83A1-F6EECF244321}">
                <p14:modId xmlns:p14="http://schemas.microsoft.com/office/powerpoint/2010/main" val="1334359793"/>
              </p:ext>
            </p:extLst>
          </p:nvPr>
        </p:nvGraphicFramePr>
        <p:xfrm>
          <a:off x="2668754" y="4803632"/>
          <a:ext cx="2733567" cy="397290"/>
        </p:xfrm>
        <a:graphic>
          <a:graphicData uri="http://schemas.openxmlformats.org/drawingml/2006/table">
            <a:tbl>
              <a:tblPr>
                <a:tableStyleId>{2D5ABB26-0587-4C30-8999-92F81FD0307C}</a:tableStyleId>
              </a:tblPr>
              <a:tblGrid>
                <a:gridCol w="911189"/>
                <a:gridCol w="911189"/>
                <a:gridCol w="911189"/>
              </a:tblGrid>
              <a:tr h="397290">
                <a:tc>
                  <a:txBody>
                    <a:bodyPr/>
                    <a:lstStyle/>
                    <a:p>
                      <a:r>
                        <a:rPr lang="en-US" sz="1800" dirty="0" smtClean="0"/>
                        <a:t>x </a:t>
                      </a:r>
                      <a:r>
                        <a:rPr lang="en-US" sz="1800" dirty="0" smtClean="0"/>
                        <a:t>&gt; 0</a:t>
                      </a: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r>
                        <a:rPr lang="en-US" sz="1800" dirty="0" smtClean="0"/>
                        <a:t>y </a:t>
                      </a:r>
                      <a:r>
                        <a:rPr lang="en-US" sz="1800" dirty="0" smtClean="0"/>
                        <a:t>&lt; 0</a:t>
                      </a: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r>
                        <a:rPr lang="en-US" sz="1800" dirty="0" smtClean="0"/>
                        <a:t>V &lt; 0</a:t>
                      </a: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r>
            </a:tbl>
          </a:graphicData>
        </a:graphic>
      </p:graphicFrame>
      <p:graphicFrame>
        <p:nvGraphicFramePr>
          <p:cNvPr id="17" name="Table 16"/>
          <p:cNvGraphicFramePr>
            <a:graphicFrameLocks noGrp="1"/>
          </p:cNvGraphicFramePr>
          <p:nvPr>
            <p:extLst>
              <p:ext uri="{D42A27DB-BD31-4B8C-83A1-F6EECF244321}">
                <p14:modId xmlns:p14="http://schemas.microsoft.com/office/powerpoint/2010/main" val="1168658598"/>
              </p:ext>
            </p:extLst>
          </p:nvPr>
        </p:nvGraphicFramePr>
        <p:xfrm>
          <a:off x="2679268" y="5499877"/>
          <a:ext cx="2733567" cy="397290"/>
        </p:xfrm>
        <a:graphic>
          <a:graphicData uri="http://schemas.openxmlformats.org/drawingml/2006/table">
            <a:tbl>
              <a:tblPr>
                <a:tableStyleId>{2D5ABB26-0587-4C30-8999-92F81FD0307C}</a:tableStyleId>
              </a:tblPr>
              <a:tblGrid>
                <a:gridCol w="911189"/>
                <a:gridCol w="911189"/>
                <a:gridCol w="911189"/>
              </a:tblGrid>
              <a:tr h="397290">
                <a:tc>
                  <a:txBody>
                    <a:bodyPr/>
                    <a:lstStyle/>
                    <a:p>
                      <a:r>
                        <a:rPr lang="en-US" sz="1800" dirty="0" smtClean="0"/>
                        <a:t>x </a:t>
                      </a:r>
                      <a:r>
                        <a:rPr lang="en-US" sz="1800" dirty="0" smtClean="0"/>
                        <a:t>&gt; 0</a:t>
                      </a: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r>
                        <a:rPr lang="en-US" sz="1800" dirty="0" smtClean="0"/>
                        <a:t>y </a:t>
                      </a:r>
                      <a:r>
                        <a:rPr lang="en-US" sz="1800" dirty="0" smtClean="0"/>
                        <a:t>&gt; 0</a:t>
                      </a: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r>
                        <a:rPr lang="en-US" sz="1800" dirty="0" smtClean="0"/>
                        <a:t>V &gt; 0</a:t>
                      </a: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r>
            </a:tbl>
          </a:graphicData>
        </a:graphic>
      </p:graphicFrame>
    </p:spTree>
    <p:extLst>
      <p:ext uri="{BB962C8B-B14F-4D97-AF65-F5344CB8AC3E}">
        <p14:creationId xmlns:p14="http://schemas.microsoft.com/office/powerpoint/2010/main" val="1540020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24087"/>
          </a:xfrm>
        </p:spPr>
        <p:txBody>
          <a:bodyPr/>
          <a:lstStyle/>
          <a:p>
            <a:pPr algn="ctr"/>
            <a:r>
              <a:rPr lang="en-US" b="1" dirty="0" smtClean="0">
                <a:solidFill>
                  <a:srgbClr val="FF0000"/>
                </a:solidFill>
              </a:rPr>
              <a:t>Non-Convergence</a:t>
            </a:r>
            <a:endParaRPr lang="en-US" b="1" dirty="0">
              <a:solidFill>
                <a:srgbClr val="FF0000"/>
              </a:solidFill>
            </a:endParaRPr>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a:xfrm>
                <a:off x="0" y="1223906"/>
                <a:ext cx="6842235" cy="5300924"/>
              </a:xfrm>
            </p:spPr>
            <p:txBody>
              <a:bodyPr>
                <a:normAutofit/>
              </a:bodyPr>
              <a:lstStyle/>
              <a:p>
                <a:pPr marL="0" indent="0">
                  <a:buNone/>
                </a:pPr>
                <a14:m>
                  <m:oMathPara xmlns:m="http://schemas.openxmlformats.org/officeDocument/2006/math">
                    <m:oMathParaPr>
                      <m:jc m:val="center"/>
                    </m:oMathParaPr>
                    <m:oMath xmlns:m="http://schemas.openxmlformats.org/officeDocument/2006/math">
                      <m:func>
                        <m:funcPr>
                          <m:ctrlPr>
                            <a:rPr lang="en-US" i="1" smtClean="0">
                              <a:latin typeface="Cambria Math" charset="0"/>
                            </a:rPr>
                          </m:ctrlPr>
                        </m:funcPr>
                        <m:fName>
                          <m:limLow>
                            <m:limLowPr>
                              <m:ctrlPr>
                                <a:rPr lang="en-US" i="1">
                                  <a:latin typeface="Cambria Math" charset="0"/>
                                </a:rPr>
                              </m:ctrlPr>
                            </m:limLowPr>
                            <m:e>
                              <m:r>
                                <m:rPr>
                                  <m:sty m:val="p"/>
                                </m:rPr>
                                <a:rPr lang="en-US">
                                  <a:latin typeface="Cambria Math" charset="0"/>
                                </a:rPr>
                                <m:t>min</m:t>
                              </m:r>
                            </m:e>
                            <m:lim>
                              <m:r>
                                <a:rPr lang="en-US" b="0" i="1" smtClean="0">
                                  <a:latin typeface="Cambria Math" charset="0"/>
                                </a:rPr>
                                <m:t>𝑥</m:t>
                              </m:r>
                            </m:lim>
                          </m:limLow>
                        </m:fName>
                        <m:e>
                          <m:func>
                            <m:funcPr>
                              <m:ctrlPr>
                                <a:rPr lang="en-US" i="1">
                                  <a:latin typeface="Cambria Math" charset="0"/>
                                </a:rPr>
                              </m:ctrlPr>
                            </m:funcPr>
                            <m:fName>
                              <m:limLow>
                                <m:limLowPr>
                                  <m:ctrlPr>
                                    <a:rPr lang="en-US" i="1">
                                      <a:latin typeface="Cambria Math" charset="0"/>
                                    </a:rPr>
                                  </m:ctrlPr>
                                </m:limLowPr>
                                <m:e>
                                  <m:r>
                                    <m:rPr>
                                      <m:sty m:val="p"/>
                                    </m:rPr>
                                    <a:rPr lang="en-US">
                                      <a:latin typeface="Cambria Math" charset="0"/>
                                    </a:rPr>
                                    <m:t>max</m:t>
                                  </m:r>
                                </m:e>
                                <m:lim>
                                  <m:r>
                                    <a:rPr lang="en-US" b="0" i="1" smtClean="0">
                                      <a:latin typeface="Cambria Math" charset="0"/>
                                    </a:rPr>
                                    <m:t>𝑦</m:t>
                                  </m:r>
                                </m:lim>
                              </m:limLow>
                            </m:fName>
                            <m:e>
                              <m:r>
                                <a:rPr lang="en-US" i="1">
                                  <a:latin typeface="Cambria Math" charset="0"/>
                                </a:rPr>
                                <m:t> </m:t>
                              </m:r>
                              <m:r>
                                <a:rPr lang="en-US" b="0" i="1" smtClean="0">
                                  <a:latin typeface="Cambria Math" charset="0"/>
                                </a:rPr>
                                <m:t>𝑥𝑦</m:t>
                              </m:r>
                            </m:e>
                          </m:func>
                        </m:e>
                      </m:func>
                    </m:oMath>
                  </m:oMathPara>
                </a14:m>
                <a:endParaRPr lang="en-US" dirty="0" smtClean="0"/>
              </a:p>
              <a:p>
                <a:pPr lvl="1"/>
                <a:endParaRPr lang="en-US" dirty="0" smtClean="0"/>
              </a:p>
              <a:p>
                <a:pPr lvl="1"/>
                <a14:m>
                  <m:oMath xmlns:m="http://schemas.openxmlformats.org/officeDocument/2006/math">
                    <m:f>
                      <m:fPr>
                        <m:ctrlPr>
                          <a:rPr lang="en-US" b="0" i="1" smtClean="0">
                            <a:latin typeface="Cambria Math" charset="0"/>
                          </a:rPr>
                        </m:ctrlPr>
                      </m:fPr>
                      <m:num>
                        <m:r>
                          <a:rPr lang="en-US" b="0" i="1" smtClean="0">
                            <a:latin typeface="Cambria Math" charset="0"/>
                          </a:rPr>
                          <m:t>𝜕</m:t>
                        </m:r>
                      </m:num>
                      <m:den>
                        <m:r>
                          <a:rPr lang="en-US" b="0" i="1" smtClean="0">
                            <a:latin typeface="Cambria Math" charset="0"/>
                          </a:rPr>
                          <m:t>𝜕</m:t>
                        </m:r>
                        <m:r>
                          <a:rPr lang="en-US" b="0" i="1" smtClean="0">
                            <a:latin typeface="Cambria Math" charset="0"/>
                          </a:rPr>
                          <m:t>𝑥</m:t>
                        </m:r>
                      </m:den>
                    </m:f>
                    <m:r>
                      <a:rPr lang="en-US" b="0" i="0" smtClean="0">
                        <a:latin typeface="Cambria Math" charset="0"/>
                      </a:rPr>
                      <m:t>=−</m:t>
                    </m:r>
                    <m:r>
                      <m:rPr>
                        <m:sty m:val="p"/>
                      </m:rPr>
                      <a:rPr lang="en-US" b="0" i="0" smtClean="0">
                        <a:latin typeface="Cambria Math" charset="0"/>
                      </a:rPr>
                      <m:t>y</m:t>
                    </m:r>
                    <m:r>
                      <a:rPr lang="en-US" b="0" i="0" smtClean="0">
                        <a:latin typeface="Cambria Math" charset="0"/>
                      </a:rPr>
                      <m:t>     …   </m:t>
                    </m:r>
                    <m:f>
                      <m:fPr>
                        <m:ctrlPr>
                          <a:rPr lang="en-US" i="1">
                            <a:latin typeface="Cambria Math" charset="0"/>
                          </a:rPr>
                        </m:ctrlPr>
                      </m:fPr>
                      <m:num>
                        <m:r>
                          <a:rPr lang="en-US" i="1">
                            <a:latin typeface="Cambria Math" charset="0"/>
                          </a:rPr>
                          <m:t>𝜕</m:t>
                        </m:r>
                      </m:num>
                      <m:den>
                        <m:r>
                          <a:rPr lang="en-US" i="1">
                            <a:latin typeface="Cambria Math" charset="0"/>
                          </a:rPr>
                          <m:t>𝜕</m:t>
                        </m:r>
                        <m:r>
                          <a:rPr lang="en-US" b="0" i="1" smtClean="0">
                            <a:latin typeface="Cambria Math" charset="0"/>
                          </a:rPr>
                          <m:t>𝑦</m:t>
                        </m:r>
                      </m:den>
                    </m:f>
                    <m:r>
                      <a:rPr lang="en-US">
                        <a:latin typeface="Cambria Math" charset="0"/>
                      </a:rPr>
                      <m:t>=</m:t>
                    </m:r>
                    <m:r>
                      <m:rPr>
                        <m:sty m:val="p"/>
                      </m:rPr>
                      <a:rPr lang="en-US" b="0" i="0" smtClean="0">
                        <a:latin typeface="Cambria Math" charset="0"/>
                      </a:rPr>
                      <m:t>x</m:t>
                    </m:r>
                  </m:oMath>
                </a14:m>
                <a:endParaRPr lang="en-US" dirty="0" smtClean="0"/>
              </a:p>
              <a:p>
                <a:pPr lvl="1"/>
                <a:endParaRPr lang="en-US" dirty="0" smtClean="0"/>
              </a:p>
              <a:p>
                <a:pPr lvl="1"/>
                <a14:m>
                  <m:oMath xmlns:m="http://schemas.openxmlformats.org/officeDocument/2006/math">
                    <m:f>
                      <m:fPr>
                        <m:ctrlPr>
                          <a:rPr lang="en-US" i="1">
                            <a:latin typeface="Cambria Math" charset="0"/>
                          </a:rPr>
                        </m:ctrlPr>
                      </m:fPr>
                      <m:num>
                        <m:sSup>
                          <m:sSupPr>
                            <m:ctrlPr>
                              <a:rPr lang="en-US" b="0" i="1" smtClean="0">
                                <a:latin typeface="Cambria Math" charset="0"/>
                              </a:rPr>
                            </m:ctrlPr>
                          </m:sSupPr>
                          <m:e>
                            <m:r>
                              <a:rPr lang="en-US" i="1">
                                <a:latin typeface="Cambria Math" charset="0"/>
                              </a:rPr>
                              <m:t>𝜕</m:t>
                            </m:r>
                          </m:e>
                          <m:sup>
                            <m:r>
                              <a:rPr lang="en-US" b="0" i="1" smtClean="0">
                                <a:latin typeface="Cambria Math" charset="0"/>
                              </a:rPr>
                              <m:t>2</m:t>
                            </m:r>
                          </m:sup>
                        </m:sSup>
                      </m:num>
                      <m:den>
                        <m:r>
                          <a:rPr lang="en-US" i="1">
                            <a:latin typeface="Cambria Math" charset="0"/>
                          </a:rPr>
                          <m:t>𝜕</m:t>
                        </m:r>
                        <m:sSup>
                          <m:sSupPr>
                            <m:ctrlPr>
                              <a:rPr lang="en-US" b="0" i="1" smtClean="0">
                                <a:latin typeface="Cambria Math" charset="0"/>
                              </a:rPr>
                            </m:ctrlPr>
                          </m:sSupPr>
                          <m:e>
                            <m:r>
                              <a:rPr lang="en-US" b="0" i="1" smtClean="0">
                                <a:latin typeface="Cambria Math" charset="0"/>
                              </a:rPr>
                              <m:t>𝑦</m:t>
                            </m:r>
                          </m:e>
                          <m:sup>
                            <m:r>
                              <a:rPr lang="en-US" b="0" i="1" smtClean="0">
                                <a:latin typeface="Cambria Math" charset="0"/>
                              </a:rPr>
                              <m:t>2</m:t>
                            </m:r>
                          </m:sup>
                        </m:sSup>
                      </m:den>
                    </m:f>
                    <m:r>
                      <a:rPr lang="en-US">
                        <a:latin typeface="Cambria Math" charset="0"/>
                      </a:rPr>
                      <m:t>=</m:t>
                    </m:r>
                  </m:oMath>
                </a14:m>
                <a:r>
                  <a:rPr lang="en-US" dirty="0" smtClean="0"/>
                  <a:t> </a:t>
                </a:r>
                <a14:m>
                  <m:oMath xmlns:m="http://schemas.openxmlformats.org/officeDocument/2006/math">
                    <m:f>
                      <m:fPr>
                        <m:ctrlPr>
                          <a:rPr lang="en-US" i="1">
                            <a:latin typeface="Cambria Math" charset="0"/>
                          </a:rPr>
                        </m:ctrlPr>
                      </m:fPr>
                      <m:num>
                        <m:r>
                          <a:rPr lang="en-US" i="1">
                            <a:latin typeface="Cambria Math" charset="0"/>
                          </a:rPr>
                          <m:t>𝜕</m:t>
                        </m:r>
                      </m:num>
                      <m:den>
                        <m:r>
                          <a:rPr lang="en-US" i="1">
                            <a:latin typeface="Cambria Math" charset="0"/>
                          </a:rPr>
                          <m:t>𝜕</m:t>
                        </m:r>
                        <m:r>
                          <a:rPr lang="en-US" b="0" i="1" smtClean="0">
                            <a:latin typeface="Cambria Math" charset="0"/>
                          </a:rPr>
                          <m:t>𝑥</m:t>
                        </m:r>
                      </m:den>
                    </m:f>
                    <m:r>
                      <a:rPr lang="en-US" b="0" i="1" smtClean="0">
                        <a:latin typeface="Cambria Math" charset="0"/>
                      </a:rPr>
                      <m:t>=−</m:t>
                    </m:r>
                    <m:r>
                      <a:rPr lang="en-US" b="0" i="1" smtClean="0">
                        <a:latin typeface="Cambria Math" charset="0"/>
                      </a:rPr>
                      <m:t>𝑦</m:t>
                    </m:r>
                  </m:oMath>
                </a14:m>
                <a:endParaRPr lang="en-US" dirty="0" smtClean="0"/>
              </a:p>
              <a:p>
                <a:pPr lvl="1"/>
                <a:endParaRPr lang="en-US" dirty="0"/>
              </a:p>
              <a:p>
                <a:pPr lvl="1"/>
                <a:r>
                  <a:rPr lang="en-US" dirty="0" smtClean="0"/>
                  <a:t>Differential equation’s solution has sinusoidal terms</a:t>
                </a:r>
              </a:p>
              <a:p>
                <a:pPr lvl="1"/>
                <a:endParaRPr lang="en-US" dirty="0"/>
              </a:p>
              <a:p>
                <a:pPr lvl="1"/>
                <a:r>
                  <a:rPr lang="en-US" dirty="0" smtClean="0"/>
                  <a:t>Even with a small learning rate, it will not converge</a:t>
                </a:r>
              </a:p>
              <a:p>
                <a:endParaRPr lang="en-US" dirty="0" smtClean="0"/>
              </a:p>
              <a:p>
                <a:endParaRPr lang="en-US" dirty="0" smtClean="0"/>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0" y="1223906"/>
                <a:ext cx="6842235" cy="5300924"/>
              </a:xfrm>
              <a:blipFill rotWithShape="0">
                <a:blip r:embed="rId3"/>
                <a:stretch>
                  <a:fillRect t="-11392"/>
                </a:stretch>
              </a:blipFill>
            </p:spPr>
            <p:txBody>
              <a:bodyPr/>
              <a:lstStyle/>
              <a:p>
                <a:r>
                  <a:rPr lang="en-US">
                    <a:noFill/>
                  </a:rPr>
                  <a:t> </a:t>
                </a:r>
              </a:p>
            </p:txBody>
          </p:sp>
        </mc:Fallback>
      </mc:AlternateContent>
      <p:sp>
        <p:nvSpPr>
          <p:cNvPr id="4" name="Content Placeholder 2"/>
          <p:cNvSpPr txBox="1">
            <a:spLocks/>
          </p:cNvSpPr>
          <p:nvPr/>
        </p:nvSpPr>
        <p:spPr>
          <a:xfrm>
            <a:off x="767255" y="1362635"/>
            <a:ext cx="6689835" cy="507283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dirty="0" smtClean="0"/>
          </a:p>
          <a:p>
            <a:endParaRPr lang="en-US" dirty="0" smtClean="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19961" y="1724561"/>
            <a:ext cx="4872039" cy="4348984"/>
          </a:xfrm>
          <a:prstGeom prst="rect">
            <a:avLst/>
          </a:prstGeom>
        </p:spPr>
      </p:pic>
      <p:sp>
        <p:nvSpPr>
          <p:cNvPr id="6" name="Footer Placeholder 5"/>
          <p:cNvSpPr>
            <a:spLocks noGrp="1"/>
          </p:cNvSpPr>
          <p:nvPr>
            <p:ph type="ftr" sz="quarter" idx="11"/>
          </p:nvPr>
        </p:nvSpPr>
        <p:spPr>
          <a:xfrm>
            <a:off x="903127" y="6435470"/>
            <a:ext cx="10515600" cy="365125"/>
          </a:xfrm>
        </p:spPr>
        <p:txBody>
          <a:bodyPr/>
          <a:lstStyle/>
          <a:p>
            <a:pPr algn="r"/>
            <a:r>
              <a:rPr lang="en-US" dirty="0" err="1"/>
              <a:t>Goodfellow</a:t>
            </a:r>
            <a:r>
              <a:rPr lang="en-US" dirty="0"/>
              <a:t>, Ian. </a:t>
            </a:r>
            <a:r>
              <a:rPr lang="en-US" b="1" dirty="0"/>
              <a:t>"NIPS 2016 Tutorial: Generative Adversarial Networks."</a:t>
            </a:r>
            <a:r>
              <a:rPr lang="en-US" dirty="0"/>
              <a:t> </a:t>
            </a:r>
            <a:r>
              <a:rPr lang="en-US" dirty="0" err="1"/>
              <a:t>arXiv</a:t>
            </a:r>
            <a:r>
              <a:rPr lang="en-US" dirty="0"/>
              <a:t> preprint arXiv:1701.00160 (2016).</a:t>
            </a:r>
          </a:p>
        </p:txBody>
      </p:sp>
    </p:spTree>
    <p:extLst>
      <p:ext uri="{BB962C8B-B14F-4D97-AF65-F5344CB8AC3E}">
        <p14:creationId xmlns:p14="http://schemas.microsoft.com/office/powerpoint/2010/main" val="36562403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24087"/>
          </a:xfrm>
        </p:spPr>
        <p:txBody>
          <a:bodyPr/>
          <a:lstStyle/>
          <a:p>
            <a:pPr algn="ctr"/>
            <a:r>
              <a:rPr lang="en-US" b="1" dirty="0" smtClean="0">
                <a:solidFill>
                  <a:srgbClr val="FF0000"/>
                </a:solidFill>
              </a:rPr>
              <a:t>Problems with GANs</a:t>
            </a:r>
            <a:endParaRPr lang="en-US" b="1" dirty="0">
              <a:solidFill>
                <a:srgbClr val="FF0000"/>
              </a:solidFill>
            </a:endParaRPr>
          </a:p>
        </p:txBody>
      </p:sp>
      <p:sp>
        <p:nvSpPr>
          <p:cNvPr id="3" name="Content Placeholder 2"/>
          <p:cNvSpPr>
            <a:spLocks noGrp="1"/>
          </p:cNvSpPr>
          <p:nvPr>
            <p:ph idx="1"/>
          </p:nvPr>
        </p:nvSpPr>
        <p:spPr>
          <a:xfrm>
            <a:off x="838200" y="1210235"/>
            <a:ext cx="10515600" cy="4966728"/>
          </a:xfrm>
        </p:spPr>
        <p:txBody>
          <a:bodyPr>
            <a:normAutofit/>
          </a:bodyPr>
          <a:lstStyle/>
          <a:p>
            <a:r>
              <a:rPr lang="en-US" sz="3600" dirty="0" smtClean="0">
                <a:solidFill>
                  <a:schemeClr val="tx1">
                    <a:lumMod val="50000"/>
                    <a:lumOff val="50000"/>
                  </a:schemeClr>
                </a:solidFill>
              </a:rPr>
              <a:t>Non-Convergence</a:t>
            </a:r>
          </a:p>
          <a:p>
            <a:r>
              <a:rPr lang="en-US" sz="3600" b="1" dirty="0" smtClean="0">
                <a:solidFill>
                  <a:schemeClr val="accent5">
                    <a:lumMod val="50000"/>
                  </a:schemeClr>
                </a:solidFill>
              </a:rPr>
              <a:t>Mode-Collapse</a:t>
            </a:r>
          </a:p>
        </p:txBody>
      </p:sp>
    </p:spTree>
    <p:extLst>
      <p:ext uri="{BB962C8B-B14F-4D97-AF65-F5344CB8AC3E}">
        <p14:creationId xmlns:p14="http://schemas.microsoft.com/office/powerpoint/2010/main" val="212046269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81121" y="-1342870"/>
            <a:ext cx="9144000" cy="2387600"/>
          </a:xfrm>
        </p:spPr>
        <p:txBody>
          <a:bodyPr>
            <a:normAutofit/>
          </a:bodyPr>
          <a:lstStyle/>
          <a:p>
            <a:r>
              <a:rPr lang="en-US" sz="4800" b="1" dirty="0" smtClean="0">
                <a:solidFill>
                  <a:srgbClr val="FF0000"/>
                </a:solidFill>
              </a:rPr>
              <a:t>Part </a:t>
            </a:r>
            <a:r>
              <a:rPr lang="en-US" sz="4800" b="1" dirty="0">
                <a:solidFill>
                  <a:srgbClr val="FF0000"/>
                </a:solidFill>
              </a:rPr>
              <a:t>1</a:t>
            </a:r>
          </a:p>
        </p:txBody>
      </p:sp>
      <p:sp>
        <p:nvSpPr>
          <p:cNvPr id="3" name="Subtitle 2"/>
          <p:cNvSpPr>
            <a:spLocks noGrp="1"/>
          </p:cNvSpPr>
          <p:nvPr>
            <p:ph type="subTitle" idx="1"/>
          </p:nvPr>
        </p:nvSpPr>
        <p:spPr>
          <a:xfrm>
            <a:off x="972672" y="1349013"/>
            <a:ext cx="9973233" cy="5136846"/>
          </a:xfrm>
        </p:spPr>
        <p:txBody>
          <a:bodyPr>
            <a:noAutofit/>
          </a:bodyPr>
          <a:lstStyle/>
          <a:p>
            <a:pPr marL="457200" indent="-457200" algn="l">
              <a:buFont typeface="Arial" charset="0"/>
              <a:buChar char="•"/>
            </a:pPr>
            <a:r>
              <a:rPr lang="en-US" sz="3200" b="1" dirty="0" smtClean="0">
                <a:solidFill>
                  <a:schemeClr val="accent5">
                    <a:lumMod val="50000"/>
                  </a:schemeClr>
                </a:solidFill>
              </a:rPr>
              <a:t>Motivation for Generative Models</a:t>
            </a:r>
          </a:p>
          <a:p>
            <a:pPr marL="457200" indent="-457200" algn="l">
              <a:buFont typeface="Arial" charset="0"/>
              <a:buChar char="•"/>
            </a:pPr>
            <a:r>
              <a:rPr lang="en-US" sz="3200" b="1" dirty="0" smtClean="0">
                <a:solidFill>
                  <a:schemeClr val="accent5">
                    <a:lumMod val="50000"/>
                  </a:schemeClr>
                </a:solidFill>
              </a:rPr>
              <a:t>From Adversarial Training to GANs</a:t>
            </a:r>
          </a:p>
          <a:p>
            <a:pPr marL="457200" indent="-457200" algn="l">
              <a:buFont typeface="Arial" charset="0"/>
              <a:buChar char="•"/>
            </a:pPr>
            <a:r>
              <a:rPr lang="en-US" sz="3200" b="1" dirty="0" smtClean="0">
                <a:solidFill>
                  <a:schemeClr val="accent5">
                    <a:lumMod val="50000"/>
                  </a:schemeClr>
                </a:solidFill>
              </a:rPr>
              <a:t>GAN’s Architecture</a:t>
            </a:r>
          </a:p>
          <a:p>
            <a:pPr marL="457200" indent="-457200" algn="l">
              <a:buFont typeface="Arial" charset="0"/>
              <a:buChar char="•"/>
            </a:pPr>
            <a:r>
              <a:rPr lang="en-US" sz="3200" b="1" dirty="0" smtClean="0">
                <a:solidFill>
                  <a:schemeClr val="accent5">
                    <a:lumMod val="50000"/>
                  </a:schemeClr>
                </a:solidFill>
              </a:rPr>
              <a:t>GAN’s objective</a:t>
            </a:r>
          </a:p>
          <a:p>
            <a:pPr marL="457200" indent="-457200" algn="l">
              <a:buFont typeface="Arial" charset="0"/>
              <a:buChar char="•"/>
            </a:pPr>
            <a:r>
              <a:rPr lang="en-US" sz="3200" b="1" dirty="0" smtClean="0">
                <a:solidFill>
                  <a:schemeClr val="accent5">
                    <a:lumMod val="50000"/>
                  </a:schemeClr>
                </a:solidFill>
              </a:rPr>
              <a:t>DCGANs</a:t>
            </a:r>
          </a:p>
          <a:p>
            <a:pPr marL="457200" indent="-457200" algn="l">
              <a:buFont typeface="Arial" charset="0"/>
              <a:buChar char="•"/>
            </a:pPr>
            <a:endParaRPr lang="en-US" sz="3200" b="1" dirty="0" smtClean="0">
              <a:solidFill>
                <a:schemeClr val="accent5">
                  <a:lumMod val="75000"/>
                </a:schemeClr>
              </a:solidFill>
            </a:endParaRPr>
          </a:p>
          <a:p>
            <a:pPr marL="457200" indent="-457200" algn="l">
              <a:buFont typeface="Arial" charset="0"/>
              <a:buChar char="•"/>
            </a:pPr>
            <a:endParaRPr lang="en-US" sz="2800" b="1" dirty="0" smtClean="0">
              <a:solidFill>
                <a:srgbClr val="FF0000"/>
              </a:solidFill>
            </a:endParaRPr>
          </a:p>
        </p:txBody>
      </p:sp>
    </p:spTree>
    <p:extLst>
      <p:ext uri="{BB962C8B-B14F-4D97-AF65-F5344CB8AC3E}">
        <p14:creationId xmlns:p14="http://schemas.microsoft.com/office/powerpoint/2010/main" val="7476612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24087"/>
          </a:xfrm>
        </p:spPr>
        <p:txBody>
          <a:bodyPr/>
          <a:lstStyle/>
          <a:p>
            <a:pPr algn="ctr"/>
            <a:r>
              <a:rPr lang="en-US" b="1" dirty="0" smtClean="0">
                <a:solidFill>
                  <a:srgbClr val="FF0000"/>
                </a:solidFill>
              </a:rPr>
              <a:t>Mode-Collapse</a:t>
            </a:r>
            <a:endParaRPr lang="en-US" b="1" dirty="0">
              <a:solidFill>
                <a:srgbClr val="FF0000"/>
              </a:solidFill>
            </a:endParaRPr>
          </a:p>
        </p:txBody>
      </p:sp>
      <p:sp>
        <p:nvSpPr>
          <p:cNvPr id="3" name="Content Placeholder 2"/>
          <p:cNvSpPr>
            <a:spLocks noGrp="1"/>
          </p:cNvSpPr>
          <p:nvPr>
            <p:ph idx="1"/>
          </p:nvPr>
        </p:nvSpPr>
        <p:spPr>
          <a:xfrm>
            <a:off x="838200" y="1210235"/>
            <a:ext cx="10515600" cy="5404878"/>
          </a:xfrm>
        </p:spPr>
        <p:txBody>
          <a:bodyPr>
            <a:normAutofit/>
          </a:bodyPr>
          <a:lstStyle/>
          <a:p>
            <a:r>
              <a:rPr lang="en-US" b="1" dirty="0" smtClean="0">
                <a:solidFill>
                  <a:schemeClr val="accent5">
                    <a:lumMod val="50000"/>
                  </a:schemeClr>
                </a:solidFill>
              </a:rPr>
              <a:t>Generator fails to output diverse samples</a:t>
            </a:r>
            <a:endParaRPr lang="en-US" dirty="0" smtClean="0"/>
          </a:p>
          <a:p>
            <a:pPr lvl="1"/>
            <a:endParaRPr lang="en-US" dirty="0" smtClean="0"/>
          </a:p>
          <a:p>
            <a:pPr marL="0" indent="0">
              <a:buNone/>
            </a:pPr>
            <a:r>
              <a:rPr lang="en-US" dirty="0" smtClean="0"/>
              <a:t/>
            </a:r>
            <a:br>
              <a:rPr lang="en-US" dirty="0" smtClean="0"/>
            </a:br>
            <a:endParaRPr lang="en-US" b="1" dirty="0" smtClean="0">
              <a:solidFill>
                <a:schemeClr val="accent5">
                  <a:lumMod val="75000"/>
                </a:schemeClr>
              </a:solidFill>
            </a:endParaRPr>
          </a:p>
          <a:p>
            <a:pPr marL="0" indent="0">
              <a:buNone/>
            </a:pPr>
            <a:endParaRPr lang="en-US" dirty="0" smtClean="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9500" y="3948232"/>
            <a:ext cx="9058274" cy="1027226"/>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43587" y="2193073"/>
            <a:ext cx="2082800" cy="1378591"/>
          </a:xfrm>
          <a:prstGeom prst="rect">
            <a:avLst/>
          </a:prstGeom>
        </p:spPr>
      </p:pic>
      <p:sp>
        <p:nvSpPr>
          <p:cNvPr id="7" name="Footer Placeholder 5"/>
          <p:cNvSpPr>
            <a:spLocks noGrp="1"/>
          </p:cNvSpPr>
          <p:nvPr>
            <p:ph type="ftr" sz="quarter" idx="11"/>
          </p:nvPr>
        </p:nvSpPr>
        <p:spPr>
          <a:xfrm>
            <a:off x="1203170" y="6478334"/>
            <a:ext cx="10515600" cy="365125"/>
          </a:xfrm>
        </p:spPr>
        <p:txBody>
          <a:bodyPr/>
          <a:lstStyle/>
          <a:p>
            <a:pPr algn="r"/>
            <a:r>
              <a:rPr lang="en-US" dirty="0"/>
              <a:t>Metz, Luke, et al. </a:t>
            </a:r>
            <a:r>
              <a:rPr lang="en-US" b="1" dirty="0"/>
              <a:t>"Unrolled Generative Adversarial Networks."</a:t>
            </a:r>
            <a:r>
              <a:rPr lang="en-US" dirty="0"/>
              <a:t> </a:t>
            </a:r>
            <a:r>
              <a:rPr lang="en-US" dirty="0" err="1"/>
              <a:t>arXiv</a:t>
            </a:r>
            <a:r>
              <a:rPr lang="en-US" dirty="0"/>
              <a:t> preprint arXiv:1611.02163 (2016).</a:t>
            </a:r>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94582" y="4932594"/>
            <a:ext cx="9193192" cy="265390"/>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29500" y="5287924"/>
            <a:ext cx="9089270" cy="964585"/>
          </a:xfrm>
          <a:prstGeom prst="rect">
            <a:avLst/>
          </a:prstGeom>
        </p:spPr>
      </p:pic>
      <p:sp>
        <p:nvSpPr>
          <p:cNvPr id="5" name="TextBox 4"/>
          <p:cNvSpPr txBox="1"/>
          <p:nvPr/>
        </p:nvSpPr>
        <p:spPr>
          <a:xfrm>
            <a:off x="752603" y="4200235"/>
            <a:ext cx="1542923" cy="523220"/>
          </a:xfrm>
          <a:prstGeom prst="rect">
            <a:avLst/>
          </a:prstGeom>
          <a:noFill/>
        </p:spPr>
        <p:txBody>
          <a:bodyPr wrap="none" rtlCol="0">
            <a:spAutoFit/>
          </a:bodyPr>
          <a:lstStyle/>
          <a:p>
            <a:r>
              <a:rPr lang="en-US" sz="2800" b="1" dirty="0">
                <a:solidFill>
                  <a:srgbClr val="4472C4">
                    <a:lumMod val="75000"/>
                  </a:srgbClr>
                </a:solidFill>
              </a:rPr>
              <a:t>Expected</a:t>
            </a:r>
            <a:endParaRPr lang="en-US" dirty="0"/>
          </a:p>
        </p:txBody>
      </p:sp>
      <p:sp>
        <p:nvSpPr>
          <p:cNvPr id="11" name="TextBox 10"/>
          <p:cNvSpPr txBox="1"/>
          <p:nvPr/>
        </p:nvSpPr>
        <p:spPr>
          <a:xfrm>
            <a:off x="752603" y="5473296"/>
            <a:ext cx="1253869" cy="523220"/>
          </a:xfrm>
          <a:prstGeom prst="rect">
            <a:avLst/>
          </a:prstGeom>
          <a:noFill/>
        </p:spPr>
        <p:txBody>
          <a:bodyPr wrap="none" rtlCol="0">
            <a:spAutoFit/>
          </a:bodyPr>
          <a:lstStyle/>
          <a:p>
            <a:r>
              <a:rPr lang="en-US" sz="2800" b="1">
                <a:solidFill>
                  <a:srgbClr val="FF0000"/>
                </a:solidFill>
              </a:rPr>
              <a:t>Output</a:t>
            </a:r>
            <a:endParaRPr lang="en-US" sz="2800" b="1" dirty="0">
              <a:solidFill>
                <a:srgbClr val="FF0000"/>
              </a:solidFill>
            </a:endParaRPr>
          </a:p>
        </p:txBody>
      </p:sp>
      <p:sp>
        <p:nvSpPr>
          <p:cNvPr id="12" name="TextBox 11"/>
          <p:cNvSpPr txBox="1"/>
          <p:nvPr/>
        </p:nvSpPr>
        <p:spPr>
          <a:xfrm>
            <a:off x="4529264" y="2620758"/>
            <a:ext cx="1108188" cy="523220"/>
          </a:xfrm>
          <a:prstGeom prst="rect">
            <a:avLst/>
          </a:prstGeom>
          <a:noFill/>
        </p:spPr>
        <p:txBody>
          <a:bodyPr wrap="none" rtlCol="0">
            <a:spAutoFit/>
          </a:bodyPr>
          <a:lstStyle/>
          <a:p>
            <a:r>
              <a:rPr lang="en-US" sz="2800" b="1" dirty="0" smtClean="0"/>
              <a:t>Target</a:t>
            </a:r>
            <a:endParaRPr lang="en-US" b="1" dirty="0"/>
          </a:p>
        </p:txBody>
      </p:sp>
    </p:spTree>
    <p:extLst>
      <p:ext uri="{BB962C8B-B14F-4D97-AF65-F5344CB8AC3E}">
        <p14:creationId xmlns:p14="http://schemas.microsoft.com/office/powerpoint/2010/main" val="742565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P spid="1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24087"/>
          </a:xfrm>
        </p:spPr>
        <p:txBody>
          <a:bodyPr/>
          <a:lstStyle/>
          <a:p>
            <a:pPr algn="ctr"/>
            <a:r>
              <a:rPr lang="en-US" b="1" dirty="0" smtClean="0">
                <a:solidFill>
                  <a:srgbClr val="FF0000"/>
                </a:solidFill>
              </a:rPr>
              <a:t>Some real examples</a:t>
            </a:r>
            <a:endParaRPr lang="en-US" b="1" dirty="0">
              <a:solidFill>
                <a:srgbClr val="FF0000"/>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5400" y="1290693"/>
            <a:ext cx="10058400" cy="4967567"/>
          </a:xfrm>
          <a:prstGeom prst="rect">
            <a:avLst/>
          </a:prstGeom>
        </p:spPr>
      </p:pic>
      <p:sp>
        <p:nvSpPr>
          <p:cNvPr id="5" name="Footer Placeholder 5"/>
          <p:cNvSpPr>
            <a:spLocks noGrp="1"/>
          </p:cNvSpPr>
          <p:nvPr>
            <p:ph type="ftr" sz="quarter" idx="11"/>
          </p:nvPr>
        </p:nvSpPr>
        <p:spPr>
          <a:xfrm>
            <a:off x="903127" y="6435470"/>
            <a:ext cx="10515600" cy="365125"/>
          </a:xfrm>
        </p:spPr>
        <p:txBody>
          <a:bodyPr/>
          <a:lstStyle/>
          <a:p>
            <a:pPr algn="r"/>
            <a:r>
              <a:rPr lang="en-US" dirty="0">
                <a:solidFill>
                  <a:schemeClr val="tx1">
                    <a:lumMod val="50000"/>
                    <a:lumOff val="50000"/>
                  </a:schemeClr>
                </a:solidFill>
              </a:rPr>
              <a:t>Reed, S., et al. </a:t>
            </a:r>
            <a:r>
              <a:rPr lang="en-US" b="1" i="1" dirty="0">
                <a:solidFill>
                  <a:schemeClr val="tx1">
                    <a:lumMod val="50000"/>
                    <a:lumOff val="50000"/>
                  </a:schemeClr>
                </a:solidFill>
              </a:rPr>
              <a:t>Generating interpretable images with controllable structure</a:t>
            </a:r>
            <a:r>
              <a:rPr lang="en-US" b="1" dirty="0">
                <a:solidFill>
                  <a:schemeClr val="tx1">
                    <a:lumMod val="50000"/>
                    <a:lumOff val="50000"/>
                  </a:schemeClr>
                </a:solidFill>
              </a:rPr>
              <a:t>.</a:t>
            </a:r>
            <a:r>
              <a:rPr lang="en-US" dirty="0">
                <a:solidFill>
                  <a:schemeClr val="tx1">
                    <a:lumMod val="50000"/>
                    <a:lumOff val="50000"/>
                  </a:schemeClr>
                </a:solidFill>
              </a:rPr>
              <a:t> Technical report, 2016. 2, 2016.</a:t>
            </a:r>
          </a:p>
        </p:txBody>
      </p:sp>
      <p:sp>
        <p:nvSpPr>
          <p:cNvPr id="6" name="Rectangle 5"/>
          <p:cNvSpPr/>
          <p:nvPr/>
        </p:nvSpPr>
        <p:spPr>
          <a:xfrm>
            <a:off x="1295400" y="1304981"/>
            <a:ext cx="9934575" cy="3480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193639" y="2876863"/>
            <a:ext cx="9934575" cy="3480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419225" y="4542537"/>
            <a:ext cx="9934575" cy="3480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5933748" y="1479014"/>
            <a:ext cx="5532277" cy="4836061"/>
          </a:xfrm>
          <a:prstGeom prst="rect">
            <a:avLst/>
          </a:prstGeom>
          <a:noFill/>
          <a:ln w="698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120111" y="1479014"/>
            <a:ext cx="4750573" cy="4836061"/>
          </a:xfrm>
          <a:prstGeom prst="rect">
            <a:avLst/>
          </a:prstGeom>
          <a:noFill/>
          <a:ln w="698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11719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xit" presetSubtype="0" fill="hold" grpId="1" nodeType="withEffect">
                                  <p:stCondLst>
                                    <p:cond delay="0"/>
                                  </p:stCondLst>
                                  <p:childTnLst>
                                    <p:set>
                                      <p:cBhvr>
                                        <p:cTn id="12"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24087"/>
          </a:xfrm>
        </p:spPr>
        <p:txBody>
          <a:bodyPr/>
          <a:lstStyle/>
          <a:p>
            <a:pPr algn="ctr"/>
            <a:r>
              <a:rPr lang="en-US" b="1" dirty="0" smtClean="0">
                <a:solidFill>
                  <a:srgbClr val="FF0000"/>
                </a:solidFill>
              </a:rPr>
              <a:t>Some Solutions</a:t>
            </a:r>
            <a:endParaRPr lang="en-US" b="1" dirty="0">
              <a:solidFill>
                <a:srgbClr val="FF0000"/>
              </a:solidFill>
            </a:endParaRPr>
          </a:p>
        </p:txBody>
      </p:sp>
      <p:sp>
        <p:nvSpPr>
          <p:cNvPr id="3" name="Content Placeholder 2"/>
          <p:cNvSpPr>
            <a:spLocks noGrp="1"/>
          </p:cNvSpPr>
          <p:nvPr>
            <p:ph idx="1"/>
          </p:nvPr>
        </p:nvSpPr>
        <p:spPr>
          <a:xfrm>
            <a:off x="838200" y="1243013"/>
            <a:ext cx="10515600" cy="4933950"/>
          </a:xfrm>
          <a:ln>
            <a:noFill/>
          </a:ln>
        </p:spPr>
        <p:txBody>
          <a:bodyPr>
            <a:normAutofit/>
          </a:bodyPr>
          <a:lstStyle/>
          <a:p>
            <a:r>
              <a:rPr lang="en-US" b="1" dirty="0">
                <a:solidFill>
                  <a:schemeClr val="accent5">
                    <a:lumMod val="50000"/>
                  </a:schemeClr>
                </a:solidFill>
              </a:rPr>
              <a:t>Mini-Batch GANs</a:t>
            </a:r>
          </a:p>
          <a:p>
            <a:r>
              <a:rPr lang="en-US" b="1" dirty="0" smtClean="0">
                <a:solidFill>
                  <a:schemeClr val="accent5">
                    <a:lumMod val="50000"/>
                  </a:schemeClr>
                </a:solidFill>
              </a:rPr>
              <a:t>Supervision with labels</a:t>
            </a:r>
          </a:p>
          <a:p>
            <a:endParaRPr lang="en-US" b="1" dirty="0" smtClean="0">
              <a:solidFill>
                <a:schemeClr val="accent5">
                  <a:lumMod val="50000"/>
                </a:schemeClr>
              </a:solidFill>
            </a:endParaRPr>
          </a:p>
          <a:p>
            <a:r>
              <a:rPr lang="en-US" b="1" dirty="0" smtClean="0">
                <a:solidFill>
                  <a:schemeClr val="accent5">
                    <a:lumMod val="50000"/>
                  </a:schemeClr>
                </a:solidFill>
              </a:rPr>
              <a:t>Some recent attempts :-</a:t>
            </a:r>
          </a:p>
          <a:p>
            <a:pPr lvl="1"/>
            <a:r>
              <a:rPr lang="en-US" dirty="0" smtClean="0">
                <a:hlinkClick r:id="rId3"/>
              </a:rPr>
              <a:t>Unrolled GANs</a:t>
            </a:r>
            <a:endParaRPr lang="en-US" dirty="0" smtClean="0"/>
          </a:p>
          <a:p>
            <a:pPr lvl="1"/>
            <a:r>
              <a:rPr lang="en-US" dirty="0" smtClean="0">
                <a:hlinkClick r:id="rId4"/>
              </a:rPr>
              <a:t>W-GANs</a:t>
            </a:r>
            <a:endParaRPr lang="en-US" dirty="0" smtClean="0"/>
          </a:p>
          <a:p>
            <a:endParaRPr lang="en-US" dirty="0" smtClean="0"/>
          </a:p>
          <a:p>
            <a:pPr lvl="1"/>
            <a:endParaRPr lang="en-US" dirty="0" smtClean="0"/>
          </a:p>
          <a:p>
            <a:endParaRPr lang="en-US" dirty="0" smtClean="0"/>
          </a:p>
          <a:p>
            <a:endParaRPr lang="en-US" dirty="0" smtClean="0"/>
          </a:p>
        </p:txBody>
      </p:sp>
    </p:spTree>
    <p:extLst>
      <p:ext uri="{BB962C8B-B14F-4D97-AF65-F5344CB8AC3E}">
        <p14:creationId xmlns:p14="http://schemas.microsoft.com/office/powerpoint/2010/main" val="145898332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549275"/>
          </a:xfrm>
        </p:spPr>
        <p:txBody>
          <a:bodyPr>
            <a:normAutofit fontScale="90000"/>
          </a:bodyPr>
          <a:lstStyle/>
          <a:p>
            <a:pPr algn="ctr"/>
            <a:r>
              <a:rPr lang="en-US" b="1" dirty="0" smtClean="0">
                <a:solidFill>
                  <a:srgbClr val="FF0000"/>
                </a:solidFill>
              </a:rPr>
              <a:t>Basic (Heuristic) Solutions</a:t>
            </a:r>
            <a:endParaRPr lang="en-US" b="1" dirty="0">
              <a:solidFill>
                <a:srgbClr val="FF0000"/>
              </a:solidFill>
            </a:endParaRPr>
          </a:p>
        </p:txBody>
      </p:sp>
      <p:sp>
        <p:nvSpPr>
          <p:cNvPr id="3" name="Content Placeholder 2"/>
          <p:cNvSpPr>
            <a:spLocks noGrp="1"/>
          </p:cNvSpPr>
          <p:nvPr>
            <p:ph idx="1"/>
          </p:nvPr>
        </p:nvSpPr>
        <p:spPr>
          <a:xfrm>
            <a:off x="838200" y="1243013"/>
            <a:ext cx="10515600" cy="4933950"/>
          </a:xfrm>
        </p:spPr>
        <p:txBody>
          <a:bodyPr>
            <a:normAutofit/>
          </a:bodyPr>
          <a:lstStyle/>
          <a:p>
            <a:r>
              <a:rPr lang="en-US" b="1" dirty="0">
                <a:solidFill>
                  <a:schemeClr val="accent5">
                    <a:lumMod val="50000"/>
                  </a:schemeClr>
                </a:solidFill>
              </a:rPr>
              <a:t>Mini-Batch GANs</a:t>
            </a:r>
          </a:p>
          <a:p>
            <a:r>
              <a:rPr lang="en-US" dirty="0" smtClean="0">
                <a:solidFill>
                  <a:schemeClr val="tx1">
                    <a:lumMod val="50000"/>
                    <a:lumOff val="50000"/>
                  </a:schemeClr>
                </a:solidFill>
              </a:rPr>
              <a:t>Supervision with labels</a:t>
            </a:r>
          </a:p>
          <a:p>
            <a:pPr lvl="1"/>
            <a:endParaRPr lang="en-US" dirty="0" smtClean="0"/>
          </a:p>
          <a:p>
            <a:endParaRPr lang="en-US" dirty="0" smtClean="0"/>
          </a:p>
          <a:p>
            <a:endParaRPr lang="en-US" dirty="0" smtClean="0"/>
          </a:p>
        </p:txBody>
      </p:sp>
    </p:spTree>
    <p:extLst>
      <p:ext uri="{BB962C8B-B14F-4D97-AF65-F5344CB8AC3E}">
        <p14:creationId xmlns:p14="http://schemas.microsoft.com/office/powerpoint/2010/main" val="7390224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36484"/>
            <a:ext cx="10515600" cy="498238"/>
          </a:xfrm>
        </p:spPr>
        <p:txBody>
          <a:bodyPr>
            <a:normAutofit fontScale="90000"/>
          </a:bodyPr>
          <a:lstStyle/>
          <a:p>
            <a:pPr algn="ctr"/>
            <a:r>
              <a:rPr lang="en-US" dirty="0" smtClean="0">
                <a:solidFill>
                  <a:srgbClr val="FF0000"/>
                </a:solidFill>
              </a:rPr>
              <a:t>How to reward </a:t>
            </a:r>
            <a:r>
              <a:rPr lang="en-US" b="1" dirty="0" smtClean="0">
                <a:solidFill>
                  <a:srgbClr val="FF0000"/>
                </a:solidFill>
              </a:rPr>
              <a:t>sample </a:t>
            </a:r>
            <a:r>
              <a:rPr lang="en-US" b="1" dirty="0">
                <a:solidFill>
                  <a:srgbClr val="FF0000"/>
                </a:solidFill>
              </a:rPr>
              <a:t>d</a:t>
            </a:r>
            <a:r>
              <a:rPr lang="en-US" b="1" dirty="0" smtClean="0">
                <a:solidFill>
                  <a:srgbClr val="FF0000"/>
                </a:solidFill>
              </a:rPr>
              <a:t>iversity</a:t>
            </a:r>
            <a:r>
              <a:rPr lang="en-US" dirty="0" smtClean="0">
                <a:solidFill>
                  <a:srgbClr val="FF0000"/>
                </a:solidFill>
              </a:rPr>
              <a:t>?</a:t>
            </a:r>
            <a:endParaRPr lang="en-US" dirty="0">
              <a:solidFill>
                <a:srgbClr val="FF0000"/>
              </a:solidFill>
            </a:endParaRPr>
          </a:p>
        </p:txBody>
      </p:sp>
      <p:sp>
        <p:nvSpPr>
          <p:cNvPr id="3" name="Content Placeholder 2"/>
          <p:cNvSpPr>
            <a:spLocks noGrp="1"/>
          </p:cNvSpPr>
          <p:nvPr>
            <p:ph idx="1"/>
          </p:nvPr>
        </p:nvSpPr>
        <p:spPr>
          <a:xfrm>
            <a:off x="838200" y="993229"/>
            <a:ext cx="10515600" cy="5442241"/>
          </a:xfrm>
        </p:spPr>
        <p:txBody>
          <a:bodyPr>
            <a:normAutofit/>
          </a:bodyPr>
          <a:lstStyle/>
          <a:p>
            <a:r>
              <a:rPr lang="en-US" b="1" dirty="0" smtClean="0">
                <a:solidFill>
                  <a:schemeClr val="accent5">
                    <a:lumMod val="50000"/>
                  </a:schemeClr>
                </a:solidFill>
              </a:rPr>
              <a:t>At Mode Collapse,</a:t>
            </a:r>
          </a:p>
          <a:p>
            <a:pPr lvl="1"/>
            <a:r>
              <a:rPr lang="en-US" dirty="0" smtClean="0"/>
              <a:t>Generator produces good samples, but a very few of them.</a:t>
            </a:r>
          </a:p>
          <a:p>
            <a:pPr lvl="1"/>
            <a:r>
              <a:rPr lang="en-US" dirty="0" smtClean="0"/>
              <a:t>Thus, Discriminator can’t tag them as fake.</a:t>
            </a:r>
            <a:br>
              <a:rPr lang="en-US" dirty="0" smtClean="0"/>
            </a:br>
            <a:endParaRPr lang="en-US" dirty="0" smtClean="0"/>
          </a:p>
          <a:p>
            <a:r>
              <a:rPr lang="en-US" b="1" dirty="0" smtClean="0">
                <a:solidFill>
                  <a:schemeClr val="accent5">
                    <a:lumMod val="50000"/>
                  </a:schemeClr>
                </a:solidFill>
              </a:rPr>
              <a:t>To address this problem,</a:t>
            </a:r>
          </a:p>
          <a:p>
            <a:pPr lvl="1"/>
            <a:r>
              <a:rPr lang="en-US" dirty="0" smtClean="0"/>
              <a:t>Let the Discriminator know about this edge-case.</a:t>
            </a:r>
            <a:br>
              <a:rPr lang="en-US" dirty="0" smtClean="0"/>
            </a:br>
            <a:endParaRPr lang="en-US" dirty="0" smtClean="0"/>
          </a:p>
          <a:p>
            <a:r>
              <a:rPr lang="en-US" b="1" dirty="0" smtClean="0">
                <a:solidFill>
                  <a:schemeClr val="accent5">
                    <a:lumMod val="50000"/>
                  </a:schemeClr>
                </a:solidFill>
              </a:rPr>
              <a:t>More formally,</a:t>
            </a:r>
          </a:p>
          <a:p>
            <a:pPr lvl="1"/>
            <a:r>
              <a:rPr lang="en-US" dirty="0"/>
              <a:t>Let the Discriminator look at the entire batch instead of single </a:t>
            </a:r>
            <a:r>
              <a:rPr lang="en-US" dirty="0" smtClean="0"/>
              <a:t>examples</a:t>
            </a:r>
          </a:p>
          <a:p>
            <a:pPr lvl="1"/>
            <a:r>
              <a:rPr lang="en-US" dirty="0" smtClean="0"/>
              <a:t>If there is lack of diversity, it will mark the examples as fake</a:t>
            </a:r>
            <a:br>
              <a:rPr lang="en-US" dirty="0" smtClean="0"/>
            </a:br>
            <a:endParaRPr lang="en-US" dirty="0" smtClean="0"/>
          </a:p>
          <a:p>
            <a:r>
              <a:rPr lang="en-US" b="1" dirty="0" smtClean="0">
                <a:solidFill>
                  <a:schemeClr val="accent5">
                    <a:lumMod val="50000"/>
                  </a:schemeClr>
                </a:solidFill>
              </a:rPr>
              <a:t>Thus,</a:t>
            </a:r>
          </a:p>
          <a:p>
            <a:pPr lvl="1"/>
            <a:r>
              <a:rPr lang="en-US" dirty="0" smtClean="0"/>
              <a:t>Generator will be forced to produce diverse samples.</a:t>
            </a:r>
            <a:endParaRPr lang="en-US" dirty="0"/>
          </a:p>
        </p:txBody>
      </p:sp>
      <p:sp>
        <p:nvSpPr>
          <p:cNvPr id="4" name="Footer Placeholder 5"/>
          <p:cNvSpPr>
            <a:spLocks noGrp="1"/>
          </p:cNvSpPr>
          <p:nvPr>
            <p:ph type="ftr" sz="quarter" idx="11"/>
          </p:nvPr>
        </p:nvSpPr>
        <p:spPr>
          <a:xfrm>
            <a:off x="903127" y="6435470"/>
            <a:ext cx="10515600" cy="365125"/>
          </a:xfrm>
        </p:spPr>
        <p:txBody>
          <a:bodyPr/>
          <a:lstStyle/>
          <a:p>
            <a:pPr algn="r"/>
            <a:r>
              <a:rPr lang="en-US" dirty="0" err="1"/>
              <a:t>Salimans</a:t>
            </a:r>
            <a:r>
              <a:rPr lang="en-US" dirty="0"/>
              <a:t>, Tim, et al. "Improved techniques for training </a:t>
            </a:r>
            <a:r>
              <a:rPr lang="en-US" dirty="0" err="1"/>
              <a:t>gans</a:t>
            </a:r>
            <a:r>
              <a:rPr lang="en-US" dirty="0"/>
              <a:t>." </a:t>
            </a:r>
            <a:r>
              <a:rPr lang="en-US" i="1" dirty="0"/>
              <a:t>Advances in Neural Information Processing Systems</a:t>
            </a:r>
            <a:r>
              <a:rPr lang="en-US" dirty="0"/>
              <a:t>. 2016.</a:t>
            </a:r>
          </a:p>
        </p:txBody>
      </p:sp>
    </p:spTree>
    <p:extLst>
      <p:ext uri="{BB962C8B-B14F-4D97-AF65-F5344CB8AC3E}">
        <p14:creationId xmlns:p14="http://schemas.microsoft.com/office/powerpoint/2010/main" val="68711577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23232"/>
            <a:ext cx="10515600" cy="586603"/>
          </a:xfrm>
        </p:spPr>
        <p:txBody>
          <a:bodyPr>
            <a:normAutofit fontScale="90000"/>
          </a:bodyPr>
          <a:lstStyle/>
          <a:p>
            <a:pPr algn="ctr"/>
            <a:r>
              <a:rPr lang="en-US" sz="4000" b="1" dirty="0" smtClean="0">
                <a:solidFill>
                  <a:srgbClr val="FF0000"/>
                </a:solidFill>
              </a:rPr>
              <a:t>Mini-Batch GANs</a:t>
            </a:r>
            <a:endParaRPr lang="en-US" sz="4000" b="1" dirty="0">
              <a:solidFill>
                <a:srgbClr val="FF0000"/>
              </a:solidFill>
            </a:endParaRPr>
          </a:p>
        </p:txBody>
      </p:sp>
      <p:sp>
        <p:nvSpPr>
          <p:cNvPr id="3" name="Content Placeholder 2"/>
          <p:cNvSpPr>
            <a:spLocks noGrp="1"/>
          </p:cNvSpPr>
          <p:nvPr>
            <p:ph idx="1"/>
          </p:nvPr>
        </p:nvSpPr>
        <p:spPr>
          <a:xfrm>
            <a:off x="838200" y="1056290"/>
            <a:ext cx="10515600" cy="5120673"/>
          </a:xfrm>
        </p:spPr>
        <p:txBody>
          <a:bodyPr>
            <a:normAutofit/>
          </a:bodyPr>
          <a:lstStyle/>
          <a:p>
            <a:r>
              <a:rPr lang="en-US" b="1" dirty="0">
                <a:solidFill>
                  <a:schemeClr val="accent5">
                    <a:lumMod val="50000"/>
                  </a:schemeClr>
                </a:solidFill>
              </a:rPr>
              <a:t>Extract features </a:t>
            </a:r>
            <a:r>
              <a:rPr lang="en-US" b="1" dirty="0" smtClean="0">
                <a:solidFill>
                  <a:schemeClr val="accent5">
                    <a:lumMod val="50000"/>
                  </a:schemeClr>
                </a:solidFill>
              </a:rPr>
              <a:t>that capture </a:t>
            </a:r>
            <a:r>
              <a:rPr lang="en-US" b="1" dirty="0">
                <a:solidFill>
                  <a:schemeClr val="accent5">
                    <a:lumMod val="50000"/>
                  </a:schemeClr>
                </a:solidFill>
              </a:rPr>
              <a:t>diversity in the </a:t>
            </a:r>
            <a:r>
              <a:rPr lang="en-US" b="1" dirty="0" smtClean="0">
                <a:solidFill>
                  <a:schemeClr val="accent5">
                    <a:lumMod val="50000"/>
                  </a:schemeClr>
                </a:solidFill>
              </a:rPr>
              <a:t>mini-batch</a:t>
            </a:r>
          </a:p>
          <a:p>
            <a:pPr lvl="1"/>
            <a:r>
              <a:rPr lang="en-US" dirty="0" smtClean="0"/>
              <a:t>For e.g. L2 norm of the difference between all pairs from the batch</a:t>
            </a:r>
            <a:br>
              <a:rPr lang="en-US" dirty="0" smtClean="0"/>
            </a:br>
            <a:endParaRPr lang="en-US" dirty="0" smtClean="0"/>
          </a:p>
          <a:p>
            <a:r>
              <a:rPr lang="en-US" b="1" dirty="0" smtClean="0">
                <a:solidFill>
                  <a:schemeClr val="accent5">
                    <a:lumMod val="50000"/>
                  </a:schemeClr>
                </a:solidFill>
              </a:rPr>
              <a:t>Feed those features to the discriminator along with the image</a:t>
            </a:r>
            <a:endParaRPr lang="en-US" b="1" dirty="0">
              <a:solidFill>
                <a:schemeClr val="accent5">
                  <a:lumMod val="50000"/>
                </a:schemeClr>
              </a:solidFill>
            </a:endParaRPr>
          </a:p>
          <a:p>
            <a:endParaRPr lang="en-US" dirty="0" smtClean="0"/>
          </a:p>
          <a:p>
            <a:r>
              <a:rPr lang="en-US" b="1" dirty="0" smtClean="0">
                <a:solidFill>
                  <a:schemeClr val="accent5">
                    <a:lumMod val="50000"/>
                  </a:schemeClr>
                </a:solidFill>
              </a:rPr>
              <a:t>Feature values will differ b/w diverse and non-diverse batches</a:t>
            </a:r>
          </a:p>
          <a:p>
            <a:pPr lvl="1"/>
            <a:r>
              <a:rPr lang="en-US" dirty="0" smtClean="0"/>
              <a:t>Thus, Discriminator will rely on those features for classification</a:t>
            </a:r>
          </a:p>
          <a:p>
            <a:endParaRPr lang="en-US" dirty="0" smtClean="0"/>
          </a:p>
          <a:p>
            <a:r>
              <a:rPr lang="en-US" b="1" dirty="0" smtClean="0">
                <a:solidFill>
                  <a:schemeClr val="accent5">
                    <a:lumMod val="50000"/>
                  </a:schemeClr>
                </a:solidFill>
              </a:rPr>
              <a:t>This in turn,</a:t>
            </a:r>
          </a:p>
          <a:p>
            <a:pPr lvl="1"/>
            <a:r>
              <a:rPr lang="en-US" dirty="0" smtClean="0"/>
              <a:t>Will force the Generator to match those feature values with the real data</a:t>
            </a:r>
            <a:endParaRPr lang="en-US" dirty="0"/>
          </a:p>
          <a:p>
            <a:pPr lvl="1"/>
            <a:r>
              <a:rPr lang="en-US" dirty="0" smtClean="0"/>
              <a:t>Will generate diverse batches</a:t>
            </a:r>
          </a:p>
        </p:txBody>
      </p:sp>
      <p:sp>
        <p:nvSpPr>
          <p:cNvPr id="4" name="Footer Placeholder 5"/>
          <p:cNvSpPr>
            <a:spLocks noGrp="1"/>
          </p:cNvSpPr>
          <p:nvPr>
            <p:ph type="ftr" sz="quarter" idx="11"/>
          </p:nvPr>
        </p:nvSpPr>
        <p:spPr>
          <a:xfrm>
            <a:off x="903127" y="6435470"/>
            <a:ext cx="10515600" cy="365125"/>
          </a:xfrm>
        </p:spPr>
        <p:txBody>
          <a:bodyPr/>
          <a:lstStyle/>
          <a:p>
            <a:pPr algn="r"/>
            <a:r>
              <a:rPr lang="en-US" dirty="0" err="1"/>
              <a:t>Salimans</a:t>
            </a:r>
            <a:r>
              <a:rPr lang="en-US" dirty="0"/>
              <a:t>, Tim, et al. "Improved techniques for training </a:t>
            </a:r>
            <a:r>
              <a:rPr lang="en-US" dirty="0" err="1"/>
              <a:t>gans</a:t>
            </a:r>
            <a:r>
              <a:rPr lang="en-US" dirty="0"/>
              <a:t>." </a:t>
            </a:r>
            <a:r>
              <a:rPr lang="en-US" i="1" dirty="0"/>
              <a:t>Advances in Neural Information Processing Systems</a:t>
            </a:r>
            <a:r>
              <a:rPr lang="en-US" dirty="0"/>
              <a:t>. 2016.</a:t>
            </a:r>
          </a:p>
        </p:txBody>
      </p:sp>
    </p:spTree>
    <p:extLst>
      <p:ext uri="{BB962C8B-B14F-4D97-AF65-F5344CB8AC3E}">
        <p14:creationId xmlns:p14="http://schemas.microsoft.com/office/powerpoint/2010/main" val="125432059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12337"/>
          </a:xfrm>
        </p:spPr>
        <p:txBody>
          <a:bodyPr>
            <a:normAutofit fontScale="90000"/>
          </a:bodyPr>
          <a:lstStyle/>
          <a:p>
            <a:pPr algn="ctr"/>
            <a:r>
              <a:rPr lang="en-US" b="1" dirty="0" smtClean="0">
                <a:solidFill>
                  <a:srgbClr val="FF0000"/>
                </a:solidFill>
              </a:rPr>
              <a:t>Basic (Heuristic) Solutions</a:t>
            </a:r>
            <a:endParaRPr lang="en-US" b="1" dirty="0">
              <a:solidFill>
                <a:srgbClr val="FF0000"/>
              </a:solidFill>
            </a:endParaRPr>
          </a:p>
        </p:txBody>
      </p:sp>
      <p:sp>
        <p:nvSpPr>
          <p:cNvPr id="3" name="Content Placeholder 2"/>
          <p:cNvSpPr>
            <a:spLocks noGrp="1"/>
          </p:cNvSpPr>
          <p:nvPr>
            <p:ph idx="1"/>
          </p:nvPr>
        </p:nvSpPr>
        <p:spPr>
          <a:xfrm>
            <a:off x="838200" y="1243013"/>
            <a:ext cx="10515600" cy="4933950"/>
          </a:xfrm>
        </p:spPr>
        <p:txBody>
          <a:bodyPr>
            <a:normAutofit/>
          </a:bodyPr>
          <a:lstStyle/>
          <a:p>
            <a:r>
              <a:rPr lang="en-US" dirty="0" smtClean="0">
                <a:solidFill>
                  <a:schemeClr val="tx1">
                    <a:lumMod val="50000"/>
                    <a:lumOff val="50000"/>
                  </a:schemeClr>
                </a:solidFill>
              </a:rPr>
              <a:t>Mini-Batch GANs</a:t>
            </a:r>
          </a:p>
          <a:p>
            <a:r>
              <a:rPr lang="en-US" b="1" dirty="0">
                <a:solidFill>
                  <a:schemeClr val="accent5">
                    <a:lumMod val="50000"/>
                  </a:schemeClr>
                </a:solidFill>
              </a:rPr>
              <a:t>Supervision with </a:t>
            </a:r>
            <a:r>
              <a:rPr lang="en-US" b="1" dirty="0" smtClean="0">
                <a:solidFill>
                  <a:schemeClr val="accent5">
                    <a:lumMod val="50000"/>
                  </a:schemeClr>
                </a:solidFill>
              </a:rPr>
              <a:t>labels</a:t>
            </a:r>
            <a:endParaRPr lang="en-US" dirty="0" smtClean="0">
              <a:solidFill>
                <a:schemeClr val="tx1">
                  <a:lumMod val="50000"/>
                  <a:lumOff val="50000"/>
                </a:schemeClr>
              </a:solidFill>
            </a:endParaRPr>
          </a:p>
          <a:p>
            <a:pPr lvl="1"/>
            <a:endParaRPr lang="en-US" dirty="0" smtClean="0"/>
          </a:p>
          <a:p>
            <a:endParaRPr lang="en-US" dirty="0" smtClean="0"/>
          </a:p>
          <a:p>
            <a:endParaRPr lang="en-US" dirty="0" smtClean="0"/>
          </a:p>
        </p:txBody>
      </p:sp>
    </p:spTree>
    <p:extLst>
      <p:ext uri="{BB962C8B-B14F-4D97-AF65-F5344CB8AC3E}">
        <p14:creationId xmlns:p14="http://schemas.microsoft.com/office/powerpoint/2010/main" val="119654017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36484"/>
            <a:ext cx="10515600" cy="498238"/>
          </a:xfrm>
        </p:spPr>
        <p:txBody>
          <a:bodyPr>
            <a:normAutofit fontScale="90000"/>
          </a:bodyPr>
          <a:lstStyle/>
          <a:p>
            <a:pPr algn="ctr"/>
            <a:r>
              <a:rPr lang="en-US" b="1" dirty="0" smtClean="0">
                <a:solidFill>
                  <a:srgbClr val="FF0000"/>
                </a:solidFill>
              </a:rPr>
              <a:t>Supervision with Labels</a:t>
            </a:r>
            <a:endParaRPr lang="en-US" b="1" dirty="0">
              <a:solidFill>
                <a:srgbClr val="FF0000"/>
              </a:solidFill>
            </a:endParaRPr>
          </a:p>
        </p:txBody>
      </p:sp>
      <p:sp>
        <p:nvSpPr>
          <p:cNvPr id="3" name="Content Placeholder 2"/>
          <p:cNvSpPr>
            <a:spLocks noGrp="1"/>
          </p:cNvSpPr>
          <p:nvPr>
            <p:ph idx="1"/>
          </p:nvPr>
        </p:nvSpPr>
        <p:spPr>
          <a:xfrm>
            <a:off x="838200" y="993228"/>
            <a:ext cx="10515600" cy="5183735"/>
          </a:xfrm>
        </p:spPr>
        <p:txBody>
          <a:bodyPr>
            <a:normAutofit/>
          </a:bodyPr>
          <a:lstStyle/>
          <a:p>
            <a:r>
              <a:rPr lang="en-US" dirty="0" smtClean="0"/>
              <a:t>Label information of the real data might help</a:t>
            </a:r>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r>
              <a:rPr lang="en-US" dirty="0" smtClean="0"/>
              <a:t>Empirically generates much better samples</a:t>
            </a:r>
          </a:p>
          <a:p>
            <a:endParaRPr lang="en-US" dirty="0" smtClean="0"/>
          </a:p>
          <a:p>
            <a:endParaRPr lang="en-US" dirty="0" smtClean="0"/>
          </a:p>
        </p:txBody>
      </p:sp>
      <p:sp>
        <p:nvSpPr>
          <p:cNvPr id="4" name="Footer Placeholder 5"/>
          <p:cNvSpPr>
            <a:spLocks noGrp="1"/>
          </p:cNvSpPr>
          <p:nvPr>
            <p:ph type="ftr" sz="quarter" idx="11"/>
          </p:nvPr>
        </p:nvSpPr>
        <p:spPr>
          <a:xfrm>
            <a:off x="903127" y="6435470"/>
            <a:ext cx="10515600" cy="365125"/>
          </a:xfrm>
        </p:spPr>
        <p:txBody>
          <a:bodyPr/>
          <a:lstStyle/>
          <a:p>
            <a:pPr algn="r"/>
            <a:r>
              <a:rPr lang="en-US" dirty="0" err="1"/>
              <a:t>Salimans</a:t>
            </a:r>
            <a:r>
              <a:rPr lang="en-US" dirty="0"/>
              <a:t>, Tim, et al. "Improved techniques for training </a:t>
            </a:r>
            <a:r>
              <a:rPr lang="en-US" dirty="0" err="1"/>
              <a:t>gans</a:t>
            </a:r>
            <a:r>
              <a:rPr lang="en-US" dirty="0"/>
              <a:t>." </a:t>
            </a:r>
            <a:r>
              <a:rPr lang="en-US" i="1" dirty="0"/>
              <a:t>Advances in Neural Information Processing Systems</a:t>
            </a:r>
            <a:r>
              <a:rPr lang="en-US" dirty="0"/>
              <a:t>. 2016.</a:t>
            </a:r>
          </a:p>
        </p:txBody>
      </p:sp>
      <p:sp>
        <p:nvSpPr>
          <p:cNvPr id="5" name="Rectangle 4"/>
          <p:cNvSpPr/>
          <p:nvPr/>
        </p:nvSpPr>
        <p:spPr>
          <a:xfrm>
            <a:off x="599090" y="3310759"/>
            <a:ext cx="1277007" cy="677917"/>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tx1"/>
                </a:solidFill>
              </a:rPr>
              <a:t>D</a:t>
            </a:r>
            <a:endParaRPr lang="en-US" sz="3200" dirty="0">
              <a:solidFill>
                <a:schemeClr val="tx1"/>
              </a:solidFill>
            </a:endParaRPr>
          </a:p>
        </p:txBody>
      </p:sp>
      <p:cxnSp>
        <p:nvCxnSpPr>
          <p:cNvPr id="7" name="Straight Arrow Connector 6"/>
          <p:cNvCxnSpPr/>
          <p:nvPr/>
        </p:nvCxnSpPr>
        <p:spPr>
          <a:xfrm flipV="1">
            <a:off x="1876097" y="3137338"/>
            <a:ext cx="536027" cy="51238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stCxn id="5" idx="3"/>
          </p:cNvCxnSpPr>
          <p:nvPr/>
        </p:nvCxnSpPr>
        <p:spPr>
          <a:xfrm>
            <a:off x="1876097" y="3649718"/>
            <a:ext cx="536027" cy="33895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2443652" y="2885091"/>
            <a:ext cx="725214" cy="369332"/>
          </a:xfrm>
          <a:prstGeom prst="rect">
            <a:avLst/>
          </a:prstGeom>
          <a:noFill/>
        </p:spPr>
        <p:txBody>
          <a:bodyPr wrap="square" rtlCol="0">
            <a:spAutoFit/>
          </a:bodyPr>
          <a:lstStyle/>
          <a:p>
            <a:r>
              <a:rPr lang="en-US" b="1" dirty="0" smtClean="0"/>
              <a:t>Real</a:t>
            </a:r>
            <a:endParaRPr lang="en-US" b="1" dirty="0"/>
          </a:p>
        </p:txBody>
      </p:sp>
      <p:sp>
        <p:nvSpPr>
          <p:cNvPr id="14" name="TextBox 13"/>
          <p:cNvSpPr txBox="1"/>
          <p:nvPr/>
        </p:nvSpPr>
        <p:spPr>
          <a:xfrm>
            <a:off x="2443652" y="3804010"/>
            <a:ext cx="725214" cy="369332"/>
          </a:xfrm>
          <a:prstGeom prst="rect">
            <a:avLst/>
          </a:prstGeom>
          <a:noFill/>
        </p:spPr>
        <p:txBody>
          <a:bodyPr wrap="square" rtlCol="0">
            <a:spAutoFit/>
          </a:bodyPr>
          <a:lstStyle/>
          <a:p>
            <a:r>
              <a:rPr lang="en-US" b="1" dirty="0" smtClean="0">
                <a:solidFill>
                  <a:srgbClr val="FF0000"/>
                </a:solidFill>
              </a:rPr>
              <a:t>Fake</a:t>
            </a:r>
            <a:endParaRPr lang="en-US" b="1" dirty="0">
              <a:solidFill>
                <a:srgbClr val="FF0000"/>
              </a:solidFill>
            </a:endParaRPr>
          </a:p>
        </p:txBody>
      </p:sp>
      <p:sp>
        <p:nvSpPr>
          <p:cNvPr id="15" name="Rectangle 14"/>
          <p:cNvSpPr/>
          <p:nvPr/>
        </p:nvSpPr>
        <p:spPr>
          <a:xfrm>
            <a:off x="7514900" y="3310759"/>
            <a:ext cx="1277007" cy="677917"/>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tx1"/>
                </a:solidFill>
              </a:rPr>
              <a:t>D</a:t>
            </a:r>
            <a:endParaRPr lang="en-US" sz="3200" dirty="0">
              <a:solidFill>
                <a:schemeClr val="tx1"/>
              </a:solidFill>
            </a:endParaRPr>
          </a:p>
        </p:txBody>
      </p:sp>
      <p:cxnSp>
        <p:nvCxnSpPr>
          <p:cNvPr id="16" name="Straight Arrow Connector 15"/>
          <p:cNvCxnSpPr/>
          <p:nvPr/>
        </p:nvCxnSpPr>
        <p:spPr>
          <a:xfrm flipV="1">
            <a:off x="8791907" y="3585095"/>
            <a:ext cx="567555" cy="6462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15" idx="3"/>
          </p:cNvCxnSpPr>
          <p:nvPr/>
        </p:nvCxnSpPr>
        <p:spPr>
          <a:xfrm>
            <a:off x="8791907" y="3649718"/>
            <a:ext cx="597781" cy="46733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9327934" y="3400429"/>
            <a:ext cx="944615" cy="369332"/>
          </a:xfrm>
          <a:prstGeom prst="rect">
            <a:avLst/>
          </a:prstGeom>
          <a:noFill/>
        </p:spPr>
        <p:txBody>
          <a:bodyPr wrap="square" rtlCol="0">
            <a:spAutoFit/>
          </a:bodyPr>
          <a:lstStyle/>
          <a:p>
            <a:r>
              <a:rPr lang="en-US" b="1" dirty="0" smtClean="0"/>
              <a:t>Human</a:t>
            </a:r>
            <a:endParaRPr lang="en-US" b="1" dirty="0"/>
          </a:p>
        </p:txBody>
      </p:sp>
      <p:sp>
        <p:nvSpPr>
          <p:cNvPr id="19" name="TextBox 18"/>
          <p:cNvSpPr txBox="1"/>
          <p:nvPr/>
        </p:nvSpPr>
        <p:spPr>
          <a:xfrm>
            <a:off x="9359462" y="3945902"/>
            <a:ext cx="725214" cy="369332"/>
          </a:xfrm>
          <a:prstGeom prst="rect">
            <a:avLst/>
          </a:prstGeom>
          <a:noFill/>
        </p:spPr>
        <p:txBody>
          <a:bodyPr wrap="square" rtlCol="0">
            <a:spAutoFit/>
          </a:bodyPr>
          <a:lstStyle/>
          <a:p>
            <a:r>
              <a:rPr lang="en-US" b="1" dirty="0" smtClean="0">
                <a:solidFill>
                  <a:srgbClr val="FF0000"/>
                </a:solidFill>
              </a:rPr>
              <a:t>Fake</a:t>
            </a:r>
            <a:endParaRPr lang="en-US" b="1" dirty="0">
              <a:solidFill>
                <a:srgbClr val="FF0000"/>
              </a:solidFill>
            </a:endParaRPr>
          </a:p>
        </p:txBody>
      </p:sp>
      <p:cxnSp>
        <p:nvCxnSpPr>
          <p:cNvPr id="23" name="Straight Arrow Connector 22"/>
          <p:cNvCxnSpPr>
            <a:stCxn id="15" idx="3"/>
          </p:cNvCxnSpPr>
          <p:nvPr/>
        </p:nvCxnSpPr>
        <p:spPr>
          <a:xfrm flipV="1">
            <a:off x="8791907" y="1876097"/>
            <a:ext cx="536027" cy="177362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15" idx="3"/>
          </p:cNvCxnSpPr>
          <p:nvPr/>
        </p:nvCxnSpPr>
        <p:spPr>
          <a:xfrm flipV="1">
            <a:off x="8791907" y="2402427"/>
            <a:ext cx="567555" cy="124729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15" idx="3"/>
          </p:cNvCxnSpPr>
          <p:nvPr/>
        </p:nvCxnSpPr>
        <p:spPr>
          <a:xfrm flipV="1">
            <a:off x="8791907" y="2718607"/>
            <a:ext cx="567555" cy="93111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9327934" y="1607097"/>
            <a:ext cx="725214" cy="369332"/>
          </a:xfrm>
          <a:prstGeom prst="rect">
            <a:avLst/>
          </a:prstGeom>
          <a:noFill/>
        </p:spPr>
        <p:txBody>
          <a:bodyPr wrap="square" rtlCol="0">
            <a:spAutoFit/>
          </a:bodyPr>
          <a:lstStyle/>
          <a:p>
            <a:r>
              <a:rPr lang="en-US" b="1" dirty="0" smtClean="0"/>
              <a:t>Car</a:t>
            </a:r>
            <a:endParaRPr lang="en-US" b="1" dirty="0"/>
          </a:p>
        </p:txBody>
      </p:sp>
      <p:sp>
        <p:nvSpPr>
          <p:cNvPr id="32" name="TextBox 31"/>
          <p:cNvSpPr txBox="1"/>
          <p:nvPr/>
        </p:nvSpPr>
        <p:spPr>
          <a:xfrm>
            <a:off x="9385741" y="2138606"/>
            <a:ext cx="725214" cy="369332"/>
          </a:xfrm>
          <a:prstGeom prst="rect">
            <a:avLst/>
          </a:prstGeom>
          <a:noFill/>
        </p:spPr>
        <p:txBody>
          <a:bodyPr wrap="square" rtlCol="0">
            <a:spAutoFit/>
          </a:bodyPr>
          <a:lstStyle/>
          <a:p>
            <a:r>
              <a:rPr lang="en-US" b="1" dirty="0" smtClean="0"/>
              <a:t>Dog</a:t>
            </a:r>
            <a:endParaRPr lang="en-US" b="1" dirty="0"/>
          </a:p>
        </p:txBody>
      </p:sp>
      <p:cxnSp>
        <p:nvCxnSpPr>
          <p:cNvPr id="38" name="Straight Connector 37"/>
          <p:cNvCxnSpPr/>
          <p:nvPr/>
        </p:nvCxnSpPr>
        <p:spPr>
          <a:xfrm>
            <a:off x="9690541" y="2718607"/>
            <a:ext cx="0" cy="674921"/>
          </a:xfrm>
          <a:prstGeom prst="line">
            <a:avLst/>
          </a:prstGeom>
          <a:ln>
            <a:prstDash val="dash"/>
          </a:ln>
        </p:spPr>
        <p:style>
          <a:lnRef idx="3">
            <a:schemeClr val="dk1"/>
          </a:lnRef>
          <a:fillRef idx="0">
            <a:schemeClr val="dk1"/>
          </a:fillRef>
          <a:effectRef idx="2">
            <a:schemeClr val="dk1"/>
          </a:effectRef>
          <a:fontRef idx="minor">
            <a:schemeClr val="tx1"/>
          </a:fontRef>
        </p:style>
      </p:cxnSp>
      <p:cxnSp>
        <p:nvCxnSpPr>
          <p:cNvPr id="45" name="Straight Arrow Connector 44"/>
          <p:cNvCxnSpPr/>
          <p:nvPr/>
        </p:nvCxnSpPr>
        <p:spPr>
          <a:xfrm>
            <a:off x="4143707" y="3585095"/>
            <a:ext cx="2078424" cy="0"/>
          </a:xfrm>
          <a:prstGeom prst="straightConnector1">
            <a:avLst/>
          </a:prstGeom>
          <a:ln w="1143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936251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724087"/>
          </a:xfrm>
        </p:spPr>
        <p:txBody>
          <a:bodyPr>
            <a:normAutofit/>
          </a:bodyPr>
          <a:lstStyle/>
          <a:p>
            <a:pPr algn="ctr"/>
            <a:r>
              <a:rPr lang="en-US" sz="3600" b="1" dirty="0" smtClean="0">
                <a:solidFill>
                  <a:srgbClr val="FF0000"/>
                </a:solidFill>
              </a:rPr>
              <a:t>Alternate view of GANs</a:t>
            </a:r>
            <a:endParaRPr lang="en-US" sz="3600" b="1" dirty="0">
              <a:solidFill>
                <a:srgbClr val="FF0000"/>
              </a:solidFill>
            </a:endParaRPr>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a:xfrm>
                <a:off x="838200" y="724087"/>
                <a:ext cx="10844048" cy="5597885"/>
              </a:xfrm>
            </p:spPr>
            <p:txBody>
              <a:bodyPr>
                <a:normAutofit fontScale="92500" lnSpcReduction="10000"/>
              </a:bodyPr>
              <a:lstStyle/>
              <a:p>
                <a:pPr marL="0" indent="0">
                  <a:buNone/>
                </a:pPr>
                <a14:m>
                  <m:oMathPara xmlns:m="http://schemas.openxmlformats.org/officeDocument/2006/math">
                    <m:oMathParaPr>
                      <m:jc m:val="center"/>
                    </m:oMathParaPr>
                    <m:oMath xmlns:m="http://schemas.openxmlformats.org/officeDocument/2006/math">
                      <m:func>
                        <m:funcPr>
                          <m:ctrlPr>
                            <a:rPr lang="en-US" i="1" smtClean="0">
                              <a:latin typeface="Cambria Math" charset="0"/>
                            </a:rPr>
                          </m:ctrlPr>
                        </m:funcPr>
                        <m:fName>
                          <m:limLow>
                            <m:limLowPr>
                              <m:ctrlPr>
                                <a:rPr lang="en-US" i="1">
                                  <a:latin typeface="Cambria Math" charset="0"/>
                                </a:rPr>
                              </m:ctrlPr>
                            </m:limLowPr>
                            <m:e>
                              <m:r>
                                <m:rPr>
                                  <m:sty m:val="p"/>
                                </m:rPr>
                                <a:rPr lang="en-US">
                                  <a:latin typeface="Cambria Math" charset="0"/>
                                </a:rPr>
                                <m:t>min</m:t>
                              </m:r>
                            </m:e>
                            <m:lim>
                              <m:r>
                                <a:rPr lang="en-US" i="1">
                                  <a:latin typeface="Cambria Math" charset="0"/>
                                </a:rPr>
                                <m:t>𝐺</m:t>
                              </m:r>
                            </m:lim>
                          </m:limLow>
                        </m:fName>
                        <m:e>
                          <m:func>
                            <m:funcPr>
                              <m:ctrlPr>
                                <a:rPr lang="en-US" i="1">
                                  <a:latin typeface="Cambria Math" charset="0"/>
                                </a:rPr>
                              </m:ctrlPr>
                            </m:funcPr>
                            <m:fName>
                              <m:limLow>
                                <m:limLowPr>
                                  <m:ctrlPr>
                                    <a:rPr lang="en-US" i="1">
                                      <a:latin typeface="Cambria Math" charset="0"/>
                                    </a:rPr>
                                  </m:ctrlPr>
                                </m:limLowPr>
                                <m:e>
                                  <m:r>
                                    <m:rPr>
                                      <m:sty m:val="p"/>
                                    </m:rPr>
                                    <a:rPr lang="en-US">
                                      <a:latin typeface="Cambria Math" charset="0"/>
                                    </a:rPr>
                                    <m:t>max</m:t>
                                  </m:r>
                                </m:e>
                                <m:lim>
                                  <m:r>
                                    <a:rPr lang="en-US" i="1">
                                      <a:latin typeface="Cambria Math" charset="0"/>
                                    </a:rPr>
                                    <m:t>𝐷</m:t>
                                  </m:r>
                                </m:lim>
                              </m:limLow>
                            </m:fName>
                            <m:e>
                              <m:r>
                                <a:rPr lang="en-US" i="1">
                                  <a:latin typeface="Cambria Math" charset="0"/>
                                </a:rPr>
                                <m:t>𝑉</m:t>
                              </m:r>
                              <m:d>
                                <m:dPr>
                                  <m:ctrlPr>
                                    <a:rPr lang="en-US" i="1">
                                      <a:latin typeface="Cambria Math" charset="0"/>
                                    </a:rPr>
                                  </m:ctrlPr>
                                </m:dPr>
                                <m:e>
                                  <m:r>
                                    <a:rPr lang="en-US" i="1">
                                      <a:latin typeface="Cambria Math" charset="0"/>
                                    </a:rPr>
                                    <m:t>𝐷</m:t>
                                  </m:r>
                                  <m:r>
                                    <a:rPr lang="en-US" i="1">
                                      <a:latin typeface="Cambria Math" charset="0"/>
                                    </a:rPr>
                                    <m:t>, </m:t>
                                  </m:r>
                                  <m:r>
                                    <a:rPr lang="en-US" i="1">
                                      <a:latin typeface="Cambria Math" charset="0"/>
                                    </a:rPr>
                                    <m:t>𝐺</m:t>
                                  </m:r>
                                </m:e>
                              </m:d>
                            </m:e>
                          </m:func>
                        </m:e>
                      </m:func>
                    </m:oMath>
                  </m:oMathPara>
                </a14:m>
                <a:r>
                  <a:rPr lang="en-US" i="1" dirty="0" smtClean="0">
                    <a:latin typeface="Cambria Math" charset="0"/>
                  </a:rPr>
                  <a:t/>
                </a:r>
                <a:br>
                  <a:rPr lang="en-US" i="1" dirty="0" smtClean="0">
                    <a:latin typeface="Cambria Math" charset="0"/>
                  </a:rPr>
                </a:br>
                <a:endParaRPr lang="en-US" i="1" dirty="0">
                  <a:latin typeface="Cambria Math" charset="0"/>
                </a:endParaRPr>
              </a:p>
              <a:p>
                <a:pPr marL="0" indent="0">
                  <a:buNone/>
                </a:pPr>
                <a14:m>
                  <m:oMathPara xmlns:m="http://schemas.openxmlformats.org/officeDocument/2006/math">
                    <m:oMathParaPr>
                      <m:jc m:val="center"/>
                    </m:oMathParaPr>
                    <m:oMath xmlns:m="http://schemas.openxmlformats.org/officeDocument/2006/math">
                      <m:r>
                        <a:rPr lang="en-US" i="1" smtClean="0">
                          <a:latin typeface="Cambria Math" charset="0"/>
                        </a:rPr>
                        <m:t>𝑉</m:t>
                      </m:r>
                      <m:d>
                        <m:dPr>
                          <m:ctrlPr>
                            <a:rPr lang="en-US" i="1" smtClean="0">
                              <a:latin typeface="Cambria Math" charset="0"/>
                            </a:rPr>
                          </m:ctrlPr>
                        </m:dPr>
                        <m:e>
                          <m:r>
                            <a:rPr lang="en-US" i="1">
                              <a:latin typeface="Cambria Math" charset="0"/>
                            </a:rPr>
                            <m:t>𝐷</m:t>
                          </m:r>
                          <m:r>
                            <a:rPr lang="en-US" i="1">
                              <a:latin typeface="Cambria Math" charset="0"/>
                            </a:rPr>
                            <m:t>, </m:t>
                          </m:r>
                          <m:r>
                            <a:rPr lang="en-US" i="1">
                              <a:latin typeface="Cambria Math" charset="0"/>
                            </a:rPr>
                            <m:t>𝐺</m:t>
                          </m:r>
                        </m:e>
                      </m:d>
                      <m:r>
                        <a:rPr lang="en-US" i="1" smtClean="0">
                          <a:latin typeface="Cambria Math" charset="0"/>
                        </a:rPr>
                        <m:t>=</m:t>
                      </m:r>
                      <m:sSub>
                        <m:sSubPr>
                          <m:ctrlPr>
                            <a:rPr lang="en-US" i="1" smtClean="0">
                              <a:latin typeface="Cambria Math" charset="0"/>
                            </a:rPr>
                          </m:ctrlPr>
                        </m:sSubPr>
                        <m:e>
                          <m:r>
                            <a:rPr lang="en-US" i="1">
                              <a:latin typeface="Cambria Math" charset="0"/>
                            </a:rPr>
                            <m:t>𝔼</m:t>
                          </m:r>
                        </m:e>
                        <m:sub>
                          <m:r>
                            <a:rPr lang="en-US" b="0" i="1" smtClean="0">
                              <a:latin typeface="Cambria Math" charset="0"/>
                            </a:rPr>
                            <m:t>𝑥</m:t>
                          </m:r>
                          <m:r>
                            <a:rPr lang="en-US" b="0" i="1" smtClean="0">
                              <a:latin typeface="Cambria Math" charset="0"/>
                            </a:rPr>
                            <m:t>∼</m:t>
                          </m:r>
                          <m:r>
                            <a:rPr lang="en-US" b="0" i="1" smtClean="0">
                              <a:latin typeface="Cambria Math" charset="0"/>
                            </a:rPr>
                            <m:t>𝑝</m:t>
                          </m:r>
                          <m:r>
                            <a:rPr lang="en-US" i="1">
                              <a:latin typeface="Cambria Math" charset="0"/>
                            </a:rPr>
                            <m:t>(</m:t>
                          </m:r>
                          <m:r>
                            <a:rPr lang="en-US" i="1">
                              <a:latin typeface="Cambria Math" charset="0"/>
                            </a:rPr>
                            <m:t>𝑥</m:t>
                          </m:r>
                          <m:r>
                            <a:rPr lang="en-US" i="1">
                              <a:latin typeface="Cambria Math" charset="0"/>
                            </a:rPr>
                            <m:t>)</m:t>
                          </m:r>
                        </m:sub>
                      </m:sSub>
                      <m:d>
                        <m:dPr>
                          <m:begChr m:val="["/>
                          <m:endChr m:val="]"/>
                          <m:ctrlPr>
                            <a:rPr lang="en-US" i="1" smtClean="0">
                              <a:latin typeface="Cambria Math" charset="0"/>
                            </a:rPr>
                          </m:ctrlPr>
                        </m:dPr>
                        <m:e>
                          <m:func>
                            <m:funcPr>
                              <m:ctrlPr>
                                <a:rPr lang="en-US" i="1">
                                  <a:latin typeface="Cambria Math" charset="0"/>
                                </a:rPr>
                              </m:ctrlPr>
                            </m:funcPr>
                            <m:fName>
                              <m:r>
                                <m:rPr>
                                  <m:sty m:val="p"/>
                                </m:rPr>
                                <a:rPr lang="en-US">
                                  <a:latin typeface="Cambria Math" charset="0"/>
                                </a:rPr>
                                <m:t>log</m:t>
                              </m:r>
                            </m:fName>
                            <m:e>
                              <m:r>
                                <a:rPr lang="en-US" i="1">
                                  <a:latin typeface="Cambria Math" charset="0"/>
                                </a:rPr>
                                <m:t>𝐷</m:t>
                              </m:r>
                              <m:d>
                                <m:dPr>
                                  <m:ctrlPr>
                                    <a:rPr lang="en-US" i="1">
                                      <a:latin typeface="Cambria Math" charset="0"/>
                                    </a:rPr>
                                  </m:ctrlPr>
                                </m:dPr>
                                <m:e>
                                  <m:r>
                                    <a:rPr lang="en-US" i="1">
                                      <a:latin typeface="Cambria Math" charset="0"/>
                                    </a:rPr>
                                    <m:t>𝑥</m:t>
                                  </m:r>
                                </m:e>
                              </m:d>
                            </m:e>
                          </m:func>
                        </m:e>
                      </m:d>
                      <m:r>
                        <a:rPr lang="en-US" i="1" smtClean="0">
                          <a:latin typeface="Cambria Math" charset="0"/>
                        </a:rPr>
                        <m:t>+</m:t>
                      </m:r>
                      <m:sSub>
                        <m:sSubPr>
                          <m:ctrlPr>
                            <a:rPr lang="en-US" i="1" smtClean="0">
                              <a:latin typeface="Cambria Math" charset="0"/>
                            </a:rPr>
                          </m:ctrlPr>
                        </m:sSubPr>
                        <m:e>
                          <m:r>
                            <a:rPr lang="en-US" i="1">
                              <a:latin typeface="Cambria Math" charset="0"/>
                            </a:rPr>
                            <m:t>𝔼</m:t>
                          </m:r>
                        </m:e>
                        <m:sub>
                          <m:r>
                            <a:rPr lang="en-US" b="0" i="1" smtClean="0">
                              <a:latin typeface="Cambria Math" charset="0"/>
                            </a:rPr>
                            <m:t>𝑧</m:t>
                          </m:r>
                          <m:r>
                            <a:rPr lang="en-US" b="0" i="1" smtClean="0">
                              <a:latin typeface="Cambria Math" charset="0"/>
                            </a:rPr>
                            <m:t>∼</m:t>
                          </m:r>
                          <m:r>
                            <a:rPr lang="en-US" b="0" i="1" smtClean="0">
                              <a:latin typeface="Cambria Math" charset="0"/>
                            </a:rPr>
                            <m:t>𝑞</m:t>
                          </m:r>
                          <m:r>
                            <a:rPr lang="en-US" i="1">
                              <a:latin typeface="Cambria Math" charset="0"/>
                            </a:rPr>
                            <m:t>(</m:t>
                          </m:r>
                          <m:r>
                            <a:rPr lang="en-US" i="1">
                              <a:latin typeface="Cambria Math" charset="0"/>
                            </a:rPr>
                            <m:t>𝑧</m:t>
                          </m:r>
                          <m:r>
                            <a:rPr lang="en-US" i="1">
                              <a:latin typeface="Cambria Math" charset="0"/>
                            </a:rPr>
                            <m:t>)</m:t>
                          </m:r>
                        </m:sub>
                      </m:sSub>
                      <m:d>
                        <m:dPr>
                          <m:begChr m:val="["/>
                          <m:endChr m:val="]"/>
                          <m:ctrlPr>
                            <a:rPr lang="en-US" i="1" smtClean="0">
                              <a:latin typeface="Cambria Math" charset="0"/>
                            </a:rPr>
                          </m:ctrlPr>
                        </m:dPr>
                        <m:e>
                          <m:func>
                            <m:funcPr>
                              <m:ctrlPr>
                                <a:rPr lang="en-US" i="1">
                                  <a:latin typeface="Cambria Math" charset="0"/>
                                </a:rPr>
                              </m:ctrlPr>
                            </m:funcPr>
                            <m:fName>
                              <m:r>
                                <m:rPr>
                                  <m:sty m:val="p"/>
                                </m:rPr>
                                <a:rPr lang="en-US">
                                  <a:latin typeface="Cambria Math" charset="0"/>
                                </a:rPr>
                                <m:t>log</m:t>
                              </m:r>
                            </m:fName>
                            <m:e>
                              <m:d>
                                <m:dPr>
                                  <m:ctrlPr>
                                    <a:rPr lang="en-US" i="1">
                                      <a:latin typeface="Cambria Math" charset="0"/>
                                    </a:rPr>
                                  </m:ctrlPr>
                                </m:dPr>
                                <m:e>
                                  <m:r>
                                    <a:rPr lang="en-US" i="1">
                                      <a:latin typeface="Cambria Math" charset="0"/>
                                    </a:rPr>
                                    <m:t>1−</m:t>
                                  </m:r>
                                  <m:r>
                                    <a:rPr lang="en-US" i="1">
                                      <a:latin typeface="Cambria Math" charset="0"/>
                                    </a:rPr>
                                    <m:t>𝐷</m:t>
                                  </m:r>
                                  <m:d>
                                    <m:dPr>
                                      <m:ctrlPr>
                                        <a:rPr lang="en-US" i="1">
                                          <a:latin typeface="Cambria Math" charset="0"/>
                                        </a:rPr>
                                      </m:ctrlPr>
                                    </m:dPr>
                                    <m:e>
                                      <m:r>
                                        <a:rPr lang="en-US" i="1">
                                          <a:latin typeface="Cambria Math" charset="0"/>
                                        </a:rPr>
                                        <m:t>𝐺</m:t>
                                      </m:r>
                                      <m:r>
                                        <a:rPr lang="en-US" i="1">
                                          <a:latin typeface="Cambria Math" charset="0"/>
                                        </a:rPr>
                                        <m:t>(</m:t>
                                      </m:r>
                                      <m:r>
                                        <a:rPr lang="en-US" i="1">
                                          <a:latin typeface="Cambria Math" charset="0"/>
                                        </a:rPr>
                                        <m:t>𝑧</m:t>
                                      </m:r>
                                      <m:r>
                                        <a:rPr lang="en-US" i="1">
                                          <a:latin typeface="Cambria Math" charset="0"/>
                                        </a:rPr>
                                        <m:t>)</m:t>
                                      </m:r>
                                    </m:e>
                                  </m:d>
                                </m:e>
                              </m:d>
                            </m:e>
                          </m:func>
                        </m:e>
                      </m:d>
                    </m:oMath>
                  </m:oMathPara>
                </a14:m>
                <a:endParaRPr lang="en-US" dirty="0" smtClean="0"/>
              </a:p>
              <a:p>
                <a:pPr marL="0" indent="0">
                  <a:buNone/>
                </a:pPr>
                <a:endParaRPr lang="en-US" dirty="0" smtClean="0"/>
              </a:p>
              <a:p>
                <a:pPr marL="0" indent="0">
                  <a:buNone/>
                </a:pPr>
                <a14:m>
                  <m:oMathPara xmlns:m="http://schemas.openxmlformats.org/officeDocument/2006/math">
                    <m:oMathParaPr>
                      <m:jc m:val="center"/>
                    </m:oMathParaPr>
                    <m:oMath xmlns:m="http://schemas.openxmlformats.org/officeDocument/2006/math">
                      <m:func>
                        <m:funcPr>
                          <m:ctrlPr>
                            <a:rPr lang="en-US" sz="2600" i="1">
                              <a:latin typeface="Cambria Math" charset="0"/>
                            </a:rPr>
                          </m:ctrlPr>
                        </m:funcPr>
                        <m:fName>
                          <m:sSup>
                            <m:sSupPr>
                              <m:ctrlPr>
                                <a:rPr lang="en-US" sz="2600" b="0" i="1" smtClean="0">
                                  <a:latin typeface="Cambria Math" charset="0"/>
                                </a:rPr>
                              </m:ctrlPr>
                            </m:sSupPr>
                            <m:e>
                              <m:r>
                                <a:rPr lang="en-US" sz="2600" b="0" i="1" smtClean="0">
                                  <a:latin typeface="Cambria Math" charset="0"/>
                                </a:rPr>
                                <m:t>𝐷</m:t>
                              </m:r>
                            </m:e>
                            <m:sup>
                              <m:r>
                                <a:rPr lang="en-US" sz="2600" b="0" i="1" smtClean="0">
                                  <a:latin typeface="Cambria Math" charset="0"/>
                                </a:rPr>
                                <m:t>∗</m:t>
                              </m:r>
                            </m:sup>
                          </m:sSup>
                        </m:fName>
                        <m:e>
                          <m:r>
                            <a:rPr lang="en-US" sz="2600" b="0" i="1" smtClean="0">
                              <a:latin typeface="Cambria Math" charset="0"/>
                            </a:rPr>
                            <m:t>= </m:t>
                          </m:r>
                          <m:func>
                            <m:funcPr>
                              <m:ctrlPr>
                                <a:rPr lang="en-US" sz="2600" i="1">
                                  <a:latin typeface="Cambria Math" charset="0"/>
                                </a:rPr>
                              </m:ctrlPr>
                            </m:funcPr>
                            <m:fName>
                              <m:r>
                                <a:rPr lang="en-US" sz="2600" b="0" i="1" smtClean="0">
                                  <a:latin typeface="Cambria Math" charset="0"/>
                                </a:rPr>
                                <m:t>𝑎𝑟𝑔</m:t>
                              </m:r>
                              <m:limLow>
                                <m:limLowPr>
                                  <m:ctrlPr>
                                    <a:rPr lang="en-US" sz="2600" i="1">
                                      <a:latin typeface="Cambria Math" charset="0"/>
                                    </a:rPr>
                                  </m:ctrlPr>
                                </m:limLowPr>
                                <m:e>
                                  <m:r>
                                    <m:rPr>
                                      <m:sty m:val="p"/>
                                    </m:rPr>
                                    <a:rPr lang="en-US" sz="2600">
                                      <a:latin typeface="Cambria Math" charset="0"/>
                                    </a:rPr>
                                    <m:t>max</m:t>
                                  </m:r>
                                </m:e>
                                <m:lim>
                                  <m:r>
                                    <a:rPr lang="en-US" sz="2600" i="1">
                                      <a:latin typeface="Cambria Math" charset="0"/>
                                    </a:rPr>
                                    <m:t>𝐷</m:t>
                                  </m:r>
                                </m:lim>
                              </m:limLow>
                            </m:fName>
                            <m:e>
                              <m:r>
                                <a:rPr lang="en-US" sz="2600" i="1">
                                  <a:latin typeface="Cambria Math" charset="0"/>
                                </a:rPr>
                                <m:t>𝑉</m:t>
                              </m:r>
                              <m:d>
                                <m:dPr>
                                  <m:ctrlPr>
                                    <a:rPr lang="en-US" sz="2600" i="1">
                                      <a:latin typeface="Cambria Math" charset="0"/>
                                    </a:rPr>
                                  </m:ctrlPr>
                                </m:dPr>
                                <m:e>
                                  <m:r>
                                    <a:rPr lang="en-US" sz="2600" i="1">
                                      <a:latin typeface="Cambria Math" charset="0"/>
                                    </a:rPr>
                                    <m:t>𝐷</m:t>
                                  </m:r>
                                  <m:r>
                                    <a:rPr lang="en-US" sz="2600" i="1">
                                      <a:latin typeface="Cambria Math" charset="0"/>
                                    </a:rPr>
                                    <m:t>, </m:t>
                                  </m:r>
                                  <m:r>
                                    <a:rPr lang="en-US" sz="2600" i="1">
                                      <a:latin typeface="Cambria Math" charset="0"/>
                                    </a:rPr>
                                    <m:t>𝐺</m:t>
                                  </m:r>
                                </m:e>
                              </m:d>
                            </m:e>
                          </m:func>
                          <m:r>
                            <a:rPr lang="en-US" sz="2600" b="0" i="1" smtClean="0">
                              <a:latin typeface="Cambria Math" charset="0"/>
                            </a:rPr>
                            <m:t>       </m:t>
                          </m:r>
                          <m:sSup>
                            <m:sSupPr>
                              <m:ctrlPr>
                                <a:rPr lang="en-US" sz="2600" b="0" i="1" smtClean="0">
                                  <a:latin typeface="Cambria Math" charset="0"/>
                                </a:rPr>
                              </m:ctrlPr>
                            </m:sSupPr>
                            <m:e>
                              <m:r>
                                <a:rPr lang="en-US" sz="2600" b="0" i="1" smtClean="0">
                                  <a:latin typeface="Cambria Math" charset="0"/>
                                </a:rPr>
                                <m:t>𝐺</m:t>
                              </m:r>
                            </m:e>
                            <m:sup>
                              <m:r>
                                <a:rPr lang="en-US" sz="2600" b="0" i="1" smtClean="0">
                                  <a:latin typeface="Cambria Math" charset="0"/>
                                </a:rPr>
                                <m:t>∗</m:t>
                              </m:r>
                            </m:sup>
                          </m:sSup>
                          <m:r>
                            <a:rPr lang="en-US" sz="2600" b="0" i="1" smtClean="0">
                              <a:latin typeface="Cambria Math" charset="0"/>
                            </a:rPr>
                            <m:t>= </m:t>
                          </m:r>
                        </m:e>
                      </m:func>
                      <m:func>
                        <m:funcPr>
                          <m:ctrlPr>
                            <a:rPr lang="en-US" sz="2600" i="1">
                              <a:latin typeface="Cambria Math" charset="0"/>
                            </a:rPr>
                          </m:ctrlPr>
                        </m:funcPr>
                        <m:fName>
                          <m:r>
                            <a:rPr lang="en-US" sz="2600" i="1">
                              <a:latin typeface="Cambria Math" charset="0"/>
                            </a:rPr>
                            <m:t>𝑎𝑟𝑔</m:t>
                          </m:r>
                          <m:limLow>
                            <m:limLowPr>
                              <m:ctrlPr>
                                <a:rPr lang="en-US" sz="2600" i="1">
                                  <a:latin typeface="Cambria Math" charset="0"/>
                                </a:rPr>
                              </m:ctrlPr>
                            </m:limLowPr>
                            <m:e>
                              <m:r>
                                <m:rPr>
                                  <m:sty m:val="p"/>
                                </m:rPr>
                                <a:rPr lang="en-US" sz="2600">
                                  <a:latin typeface="Cambria Math" charset="0"/>
                                </a:rPr>
                                <m:t>m</m:t>
                              </m:r>
                              <m:r>
                                <a:rPr lang="en-US" sz="2600" b="0" i="1" smtClean="0">
                                  <a:latin typeface="Cambria Math" charset="0"/>
                                </a:rPr>
                                <m:t>𝑖𝑛</m:t>
                              </m:r>
                            </m:e>
                            <m:lim>
                              <m:r>
                                <a:rPr lang="en-US" sz="2600" b="0" i="1" smtClean="0">
                                  <a:latin typeface="Cambria Math" charset="0"/>
                                </a:rPr>
                                <m:t>𝐺</m:t>
                              </m:r>
                            </m:lim>
                          </m:limLow>
                        </m:fName>
                        <m:e>
                          <m:r>
                            <a:rPr lang="en-US" sz="2600" i="1">
                              <a:latin typeface="Cambria Math" charset="0"/>
                            </a:rPr>
                            <m:t>𝑉</m:t>
                          </m:r>
                          <m:d>
                            <m:dPr>
                              <m:ctrlPr>
                                <a:rPr lang="en-US" sz="2600" i="1">
                                  <a:latin typeface="Cambria Math" charset="0"/>
                                </a:rPr>
                              </m:ctrlPr>
                            </m:dPr>
                            <m:e>
                              <m:r>
                                <a:rPr lang="en-US" sz="2600" i="1">
                                  <a:latin typeface="Cambria Math" charset="0"/>
                                </a:rPr>
                                <m:t>𝐷</m:t>
                              </m:r>
                              <m:r>
                                <a:rPr lang="en-US" sz="2600" i="1">
                                  <a:latin typeface="Cambria Math" charset="0"/>
                                </a:rPr>
                                <m:t>, </m:t>
                              </m:r>
                              <m:r>
                                <a:rPr lang="en-US" sz="2600" i="1">
                                  <a:latin typeface="Cambria Math" charset="0"/>
                                </a:rPr>
                                <m:t>𝐺</m:t>
                              </m:r>
                            </m:e>
                          </m:d>
                        </m:e>
                      </m:func>
                    </m:oMath>
                  </m:oMathPara>
                </a14:m>
                <a:endParaRPr lang="en-US" sz="2600" dirty="0" smtClean="0"/>
              </a:p>
              <a:p>
                <a:endParaRPr lang="en-US" sz="2600" dirty="0" smtClean="0"/>
              </a:p>
              <a:p>
                <a:r>
                  <a:rPr lang="en-US" sz="2600" dirty="0" smtClean="0"/>
                  <a:t>In this formulation, Discriminator’s strategy was  </a:t>
                </a:r>
                <a14:m>
                  <m:oMath xmlns:m="http://schemas.openxmlformats.org/officeDocument/2006/math">
                    <m:r>
                      <a:rPr lang="en-US" sz="2600" i="1">
                        <a:latin typeface="Cambria Math" charset="0"/>
                      </a:rPr>
                      <m:t>𝐷</m:t>
                    </m:r>
                    <m:d>
                      <m:dPr>
                        <m:ctrlPr>
                          <a:rPr lang="en-US" sz="2600" i="1">
                            <a:latin typeface="Cambria Math" charset="0"/>
                          </a:rPr>
                        </m:ctrlPr>
                      </m:dPr>
                      <m:e>
                        <m:r>
                          <a:rPr lang="en-US" sz="2600" i="1">
                            <a:latin typeface="Cambria Math" charset="0"/>
                          </a:rPr>
                          <m:t>𝑥</m:t>
                        </m:r>
                      </m:e>
                    </m:d>
                    <m:r>
                      <a:rPr lang="is-IS" sz="2600" i="1">
                        <a:latin typeface="Cambria Math" charset="0"/>
                        <a:ea typeface="Cambria Math" charset="0"/>
                        <a:cs typeface="Cambria Math" charset="0"/>
                      </a:rPr>
                      <m:t>→</m:t>
                    </m:r>
                    <m:r>
                      <a:rPr lang="en-US" sz="2600" b="0" i="1" smtClean="0">
                        <a:latin typeface="Cambria Math" charset="0"/>
                        <a:ea typeface="Cambria Math" charset="0"/>
                        <a:cs typeface="Cambria Math" charset="0"/>
                      </a:rPr>
                      <m:t>1</m:t>
                    </m:r>
                    <m:r>
                      <a:rPr lang="en-US" sz="2600" i="1">
                        <a:latin typeface="Cambria Math" charset="0"/>
                        <a:ea typeface="Cambria Math" charset="0"/>
                        <a:cs typeface="Cambria Math" charset="0"/>
                      </a:rPr>
                      <m:t>,   </m:t>
                    </m:r>
                    <m:r>
                      <a:rPr lang="en-US" sz="2600" i="1">
                        <a:latin typeface="Cambria Math" charset="0"/>
                        <a:ea typeface="Cambria Math" charset="0"/>
                        <a:cs typeface="Cambria Math" charset="0"/>
                      </a:rPr>
                      <m:t>𝐷</m:t>
                    </m:r>
                    <m:d>
                      <m:dPr>
                        <m:ctrlPr>
                          <a:rPr lang="en-US" sz="2600" i="1">
                            <a:latin typeface="Cambria Math" charset="0"/>
                            <a:ea typeface="Cambria Math" charset="0"/>
                            <a:cs typeface="Cambria Math" charset="0"/>
                          </a:rPr>
                        </m:ctrlPr>
                      </m:dPr>
                      <m:e>
                        <m:r>
                          <a:rPr lang="en-US" sz="2600" i="1">
                            <a:latin typeface="Cambria Math" charset="0"/>
                            <a:ea typeface="Cambria Math" charset="0"/>
                            <a:cs typeface="Cambria Math" charset="0"/>
                          </a:rPr>
                          <m:t>𝐺</m:t>
                        </m:r>
                        <m:d>
                          <m:dPr>
                            <m:ctrlPr>
                              <a:rPr lang="en-US" sz="2600" i="1">
                                <a:latin typeface="Cambria Math" charset="0"/>
                                <a:ea typeface="Cambria Math" charset="0"/>
                                <a:cs typeface="Cambria Math" charset="0"/>
                              </a:rPr>
                            </m:ctrlPr>
                          </m:dPr>
                          <m:e>
                            <m:r>
                              <a:rPr lang="en-US" sz="2600" i="1">
                                <a:latin typeface="Cambria Math" charset="0"/>
                                <a:ea typeface="Cambria Math" charset="0"/>
                                <a:cs typeface="Cambria Math" charset="0"/>
                              </a:rPr>
                              <m:t>𝑧</m:t>
                            </m:r>
                          </m:e>
                        </m:d>
                      </m:e>
                    </m:d>
                    <m:r>
                      <a:rPr lang="is-IS" sz="2600" i="1">
                        <a:latin typeface="Cambria Math" charset="0"/>
                        <a:ea typeface="Cambria Math" charset="0"/>
                        <a:cs typeface="Cambria Math" charset="0"/>
                      </a:rPr>
                      <m:t>→</m:t>
                    </m:r>
                    <m:r>
                      <a:rPr lang="en-US" sz="2600" b="0" i="1" smtClean="0">
                        <a:latin typeface="Cambria Math" charset="0"/>
                        <a:ea typeface="Cambria Math" charset="0"/>
                        <a:cs typeface="Cambria Math" charset="0"/>
                      </a:rPr>
                      <m:t>0</m:t>
                    </m:r>
                  </m:oMath>
                </a14:m>
                <a:endParaRPr lang="en-US" sz="2600" dirty="0" smtClean="0"/>
              </a:p>
              <a:p>
                <a:endParaRPr lang="en-US" sz="2600" dirty="0"/>
              </a:p>
              <a:p>
                <a:r>
                  <a:rPr lang="en-US" sz="2600" dirty="0" smtClean="0"/>
                  <a:t>Alternatively, we can flip the binary classification labels i.e. </a:t>
                </a:r>
                <a:r>
                  <a:rPr lang="en-US" sz="2600" b="1" dirty="0" smtClean="0">
                    <a:solidFill>
                      <a:srgbClr val="FF0000"/>
                    </a:solidFill>
                  </a:rPr>
                  <a:t>Fake = 1</a:t>
                </a:r>
                <a:r>
                  <a:rPr lang="en-US" sz="2600" dirty="0" smtClean="0"/>
                  <a:t>, </a:t>
                </a:r>
                <a:r>
                  <a:rPr lang="en-US" sz="2600" b="1" dirty="0" smtClean="0">
                    <a:solidFill>
                      <a:schemeClr val="accent5">
                        <a:lumMod val="50000"/>
                      </a:schemeClr>
                    </a:solidFill>
                  </a:rPr>
                  <a:t>Real = 0</a:t>
                </a:r>
                <a:r>
                  <a:rPr lang="en-US" sz="2200" dirty="0" smtClean="0"/>
                  <a:t/>
                </a:r>
                <a:br>
                  <a:rPr lang="en-US" sz="2200" dirty="0" smtClean="0"/>
                </a:br>
                <a:r>
                  <a:rPr lang="en-US" sz="2200" dirty="0" smtClean="0"/>
                  <a:t/>
                </a:r>
                <a:br>
                  <a:rPr lang="en-US" sz="2200" dirty="0" smtClean="0"/>
                </a:br>
                <a:endParaRPr lang="en-US" sz="2200" dirty="0" smtClean="0"/>
              </a:p>
              <a:p>
                <a:pPr marL="457200" lvl="1" indent="0" algn="ctr">
                  <a:buNone/>
                </a:pPr>
                <a14:m>
                  <m:oMathPara xmlns:m="http://schemas.openxmlformats.org/officeDocument/2006/math">
                    <m:oMathParaPr>
                      <m:jc m:val="center"/>
                    </m:oMathParaPr>
                    <m:oMath xmlns:m="http://schemas.openxmlformats.org/officeDocument/2006/math">
                      <m:r>
                        <a:rPr lang="en-US" sz="2800" i="1">
                          <a:latin typeface="Cambria Math" charset="0"/>
                        </a:rPr>
                        <m:t>𝑉</m:t>
                      </m:r>
                      <m:d>
                        <m:dPr>
                          <m:ctrlPr>
                            <a:rPr lang="en-US" sz="2800" i="1">
                              <a:latin typeface="Cambria Math" charset="0"/>
                            </a:rPr>
                          </m:ctrlPr>
                        </m:dPr>
                        <m:e>
                          <m:r>
                            <a:rPr lang="en-US" sz="2800" i="1">
                              <a:latin typeface="Cambria Math" charset="0"/>
                            </a:rPr>
                            <m:t>𝐷</m:t>
                          </m:r>
                          <m:r>
                            <a:rPr lang="en-US" sz="2800" i="1">
                              <a:latin typeface="Cambria Math" charset="0"/>
                            </a:rPr>
                            <m:t>, </m:t>
                          </m:r>
                          <m:r>
                            <a:rPr lang="en-US" sz="2800" i="1">
                              <a:latin typeface="Cambria Math" charset="0"/>
                            </a:rPr>
                            <m:t>𝐺</m:t>
                          </m:r>
                        </m:e>
                      </m:d>
                      <m:r>
                        <a:rPr lang="en-US" sz="2800" i="1">
                          <a:latin typeface="Cambria Math" charset="0"/>
                        </a:rPr>
                        <m:t>=</m:t>
                      </m:r>
                      <m:sSub>
                        <m:sSubPr>
                          <m:ctrlPr>
                            <a:rPr lang="en-US" sz="2800" i="1">
                              <a:latin typeface="Cambria Math" charset="0"/>
                            </a:rPr>
                          </m:ctrlPr>
                        </m:sSubPr>
                        <m:e>
                          <m:r>
                            <a:rPr lang="en-US" sz="2800" i="1">
                              <a:latin typeface="Cambria Math" charset="0"/>
                            </a:rPr>
                            <m:t>𝔼</m:t>
                          </m:r>
                        </m:e>
                        <m:sub>
                          <m:r>
                            <a:rPr lang="en-US" sz="2800" i="1">
                              <a:latin typeface="Cambria Math" charset="0"/>
                            </a:rPr>
                            <m:t>𝑥</m:t>
                          </m:r>
                          <m:r>
                            <a:rPr lang="en-US" sz="2800" i="1">
                              <a:latin typeface="Cambria Math" charset="0"/>
                            </a:rPr>
                            <m:t>∼</m:t>
                          </m:r>
                          <m:r>
                            <a:rPr lang="en-US" sz="2800" i="1">
                              <a:latin typeface="Cambria Math" charset="0"/>
                            </a:rPr>
                            <m:t>𝑝</m:t>
                          </m:r>
                          <m:r>
                            <a:rPr lang="en-US" sz="2800" i="1">
                              <a:latin typeface="Cambria Math" charset="0"/>
                            </a:rPr>
                            <m:t>(</m:t>
                          </m:r>
                          <m:r>
                            <a:rPr lang="en-US" sz="2800" i="1">
                              <a:latin typeface="Cambria Math" charset="0"/>
                            </a:rPr>
                            <m:t>𝑥</m:t>
                          </m:r>
                          <m:r>
                            <a:rPr lang="en-US" sz="2800" i="1">
                              <a:latin typeface="Cambria Math" charset="0"/>
                            </a:rPr>
                            <m:t>)</m:t>
                          </m:r>
                        </m:sub>
                      </m:sSub>
                      <m:d>
                        <m:dPr>
                          <m:begChr m:val="["/>
                          <m:endChr m:val="]"/>
                          <m:ctrlPr>
                            <a:rPr lang="en-US" sz="2800" b="0" i="1" smtClean="0">
                              <a:latin typeface="Cambria Math" charset="0"/>
                            </a:rPr>
                          </m:ctrlPr>
                        </m:dPr>
                        <m:e>
                          <m:r>
                            <m:rPr>
                              <m:sty m:val="p"/>
                            </m:rPr>
                            <a:rPr lang="en-US" sz="2800">
                              <a:latin typeface="Cambria Math" charset="0"/>
                            </a:rPr>
                            <m:t>log</m:t>
                          </m:r>
                          <m:d>
                            <m:dPr>
                              <m:ctrlPr>
                                <a:rPr lang="en-US" sz="2800" i="1">
                                  <a:latin typeface="Cambria Math" charset="0"/>
                                </a:rPr>
                              </m:ctrlPr>
                            </m:dPr>
                            <m:e>
                              <m:r>
                                <a:rPr lang="en-US" sz="2800" i="1">
                                  <a:latin typeface="Cambria Math" charset="0"/>
                                </a:rPr>
                                <m:t>1 −</m:t>
                              </m:r>
                              <m:r>
                                <a:rPr lang="en-US" sz="2800" i="1">
                                  <a:latin typeface="Cambria Math" charset="0"/>
                                </a:rPr>
                                <m:t>𝐷</m:t>
                              </m:r>
                              <m:d>
                                <m:dPr>
                                  <m:ctrlPr>
                                    <a:rPr lang="en-US" sz="2800" i="1">
                                      <a:latin typeface="Cambria Math" charset="0"/>
                                    </a:rPr>
                                  </m:ctrlPr>
                                </m:dPr>
                                <m:e>
                                  <m:r>
                                    <a:rPr lang="en-US" sz="2800" i="1">
                                      <a:latin typeface="Cambria Math" charset="0"/>
                                    </a:rPr>
                                    <m:t>𝑥</m:t>
                                  </m:r>
                                </m:e>
                              </m:d>
                            </m:e>
                          </m:d>
                        </m:e>
                      </m:d>
                      <m:r>
                        <a:rPr lang="en-US" sz="2800" i="1">
                          <a:latin typeface="Cambria Math" charset="0"/>
                        </a:rPr>
                        <m:t>+</m:t>
                      </m:r>
                      <m:sSub>
                        <m:sSubPr>
                          <m:ctrlPr>
                            <a:rPr lang="en-US" sz="2800" i="1">
                              <a:latin typeface="Cambria Math" charset="0"/>
                            </a:rPr>
                          </m:ctrlPr>
                        </m:sSubPr>
                        <m:e>
                          <m:r>
                            <a:rPr lang="en-US" sz="2800" i="1">
                              <a:latin typeface="Cambria Math" charset="0"/>
                            </a:rPr>
                            <m:t>𝔼</m:t>
                          </m:r>
                        </m:e>
                        <m:sub>
                          <m:r>
                            <a:rPr lang="en-US" sz="2800" i="1">
                              <a:latin typeface="Cambria Math" charset="0"/>
                            </a:rPr>
                            <m:t>𝑧</m:t>
                          </m:r>
                          <m:r>
                            <a:rPr lang="en-US" sz="2800" i="1">
                              <a:latin typeface="Cambria Math" charset="0"/>
                            </a:rPr>
                            <m:t>∼</m:t>
                          </m:r>
                          <m:r>
                            <a:rPr lang="en-US" sz="2800" i="1">
                              <a:latin typeface="Cambria Math" charset="0"/>
                            </a:rPr>
                            <m:t>𝑞</m:t>
                          </m:r>
                          <m:r>
                            <a:rPr lang="en-US" sz="2800" i="1">
                              <a:latin typeface="Cambria Math" charset="0"/>
                            </a:rPr>
                            <m:t>(</m:t>
                          </m:r>
                          <m:r>
                            <a:rPr lang="en-US" sz="2800" i="1">
                              <a:latin typeface="Cambria Math" charset="0"/>
                            </a:rPr>
                            <m:t>𝑧</m:t>
                          </m:r>
                          <m:r>
                            <a:rPr lang="en-US" sz="2800" i="1">
                              <a:latin typeface="Cambria Math" charset="0"/>
                            </a:rPr>
                            <m:t>)</m:t>
                          </m:r>
                        </m:sub>
                      </m:sSub>
                      <m:d>
                        <m:dPr>
                          <m:begChr m:val="["/>
                          <m:endChr m:val="]"/>
                          <m:ctrlPr>
                            <a:rPr lang="en-US" sz="2800" i="1">
                              <a:latin typeface="Cambria Math" charset="0"/>
                            </a:rPr>
                          </m:ctrlPr>
                        </m:dPr>
                        <m:e>
                          <m:func>
                            <m:funcPr>
                              <m:ctrlPr>
                                <a:rPr lang="en-US" sz="2800" i="1">
                                  <a:latin typeface="Cambria Math" charset="0"/>
                                </a:rPr>
                              </m:ctrlPr>
                            </m:funcPr>
                            <m:fName>
                              <m:r>
                                <m:rPr>
                                  <m:sty m:val="p"/>
                                </m:rPr>
                                <a:rPr lang="en-US" sz="2800">
                                  <a:latin typeface="Cambria Math" charset="0"/>
                                </a:rPr>
                                <m:t>log</m:t>
                              </m:r>
                            </m:fName>
                            <m:e>
                              <m:d>
                                <m:dPr>
                                  <m:ctrlPr>
                                    <a:rPr lang="en-US" sz="2800" i="1">
                                      <a:latin typeface="Cambria Math" charset="0"/>
                                    </a:rPr>
                                  </m:ctrlPr>
                                </m:dPr>
                                <m:e>
                                  <m:r>
                                    <a:rPr lang="en-US" sz="2800" i="1">
                                      <a:latin typeface="Cambria Math" charset="0"/>
                                    </a:rPr>
                                    <m:t>𝐷</m:t>
                                  </m:r>
                                  <m:d>
                                    <m:dPr>
                                      <m:ctrlPr>
                                        <a:rPr lang="en-US" sz="2800" i="1">
                                          <a:latin typeface="Cambria Math" charset="0"/>
                                        </a:rPr>
                                      </m:ctrlPr>
                                    </m:dPr>
                                    <m:e>
                                      <m:r>
                                        <a:rPr lang="en-US" sz="2800" i="1">
                                          <a:latin typeface="Cambria Math" charset="0"/>
                                        </a:rPr>
                                        <m:t>𝐺</m:t>
                                      </m:r>
                                      <m:r>
                                        <a:rPr lang="en-US" sz="2800" i="1">
                                          <a:latin typeface="Cambria Math" charset="0"/>
                                        </a:rPr>
                                        <m:t>(</m:t>
                                      </m:r>
                                      <m:r>
                                        <a:rPr lang="en-US" sz="2800" i="1">
                                          <a:latin typeface="Cambria Math" charset="0"/>
                                        </a:rPr>
                                        <m:t>𝑧</m:t>
                                      </m:r>
                                      <m:r>
                                        <a:rPr lang="en-US" sz="2800" i="1">
                                          <a:latin typeface="Cambria Math" charset="0"/>
                                        </a:rPr>
                                        <m:t>)</m:t>
                                      </m:r>
                                    </m:e>
                                  </m:d>
                                </m:e>
                              </m:d>
                            </m:e>
                          </m:func>
                        </m:e>
                      </m:d>
                    </m:oMath>
                  </m:oMathPara>
                </a14:m>
                <a:endParaRPr lang="en-US" sz="2800" dirty="0"/>
              </a:p>
              <a:p>
                <a:endParaRPr lang="en-US" sz="2600" dirty="0" smtClean="0"/>
              </a:p>
              <a:p>
                <a:r>
                  <a:rPr lang="en-US" sz="2600" dirty="0"/>
                  <a:t>In this </a:t>
                </a:r>
                <a:r>
                  <a:rPr lang="en-US" sz="2600" dirty="0" smtClean="0"/>
                  <a:t>new formulation</a:t>
                </a:r>
                <a:r>
                  <a:rPr lang="en-US" sz="2600" dirty="0"/>
                  <a:t>, Discriminator’s strategy </a:t>
                </a:r>
                <a:r>
                  <a:rPr lang="en-US" sz="2600" dirty="0" smtClean="0"/>
                  <a:t>will be  </a:t>
                </a:r>
                <a14:m>
                  <m:oMath xmlns:m="http://schemas.openxmlformats.org/officeDocument/2006/math">
                    <m:r>
                      <a:rPr lang="en-US" sz="2600" i="1">
                        <a:latin typeface="Cambria Math" charset="0"/>
                      </a:rPr>
                      <m:t>𝐷</m:t>
                    </m:r>
                    <m:d>
                      <m:dPr>
                        <m:ctrlPr>
                          <a:rPr lang="en-US" sz="2600" i="1">
                            <a:latin typeface="Cambria Math" charset="0"/>
                          </a:rPr>
                        </m:ctrlPr>
                      </m:dPr>
                      <m:e>
                        <m:r>
                          <a:rPr lang="en-US" sz="2600" i="1">
                            <a:latin typeface="Cambria Math" charset="0"/>
                          </a:rPr>
                          <m:t>𝑥</m:t>
                        </m:r>
                      </m:e>
                    </m:d>
                    <m:r>
                      <a:rPr lang="is-IS" sz="2600" i="1">
                        <a:latin typeface="Cambria Math" charset="0"/>
                        <a:ea typeface="Cambria Math" charset="0"/>
                        <a:cs typeface="Cambria Math" charset="0"/>
                      </a:rPr>
                      <m:t>→</m:t>
                    </m:r>
                    <m:r>
                      <a:rPr lang="en-US" sz="2600" b="0" i="1" smtClean="0">
                        <a:latin typeface="Cambria Math" charset="0"/>
                        <a:ea typeface="Cambria Math" charset="0"/>
                        <a:cs typeface="Cambria Math" charset="0"/>
                      </a:rPr>
                      <m:t>0</m:t>
                    </m:r>
                    <m:r>
                      <a:rPr lang="en-US" sz="2600" i="1">
                        <a:latin typeface="Cambria Math" charset="0"/>
                        <a:ea typeface="Cambria Math" charset="0"/>
                        <a:cs typeface="Cambria Math" charset="0"/>
                      </a:rPr>
                      <m:t>,   </m:t>
                    </m:r>
                    <m:r>
                      <a:rPr lang="en-US" sz="2600" i="1">
                        <a:latin typeface="Cambria Math" charset="0"/>
                        <a:ea typeface="Cambria Math" charset="0"/>
                        <a:cs typeface="Cambria Math" charset="0"/>
                      </a:rPr>
                      <m:t>𝐷</m:t>
                    </m:r>
                    <m:d>
                      <m:dPr>
                        <m:ctrlPr>
                          <a:rPr lang="en-US" sz="2600" i="1">
                            <a:latin typeface="Cambria Math" charset="0"/>
                            <a:ea typeface="Cambria Math" charset="0"/>
                            <a:cs typeface="Cambria Math" charset="0"/>
                          </a:rPr>
                        </m:ctrlPr>
                      </m:dPr>
                      <m:e>
                        <m:r>
                          <a:rPr lang="en-US" sz="2600" i="1">
                            <a:latin typeface="Cambria Math" charset="0"/>
                            <a:ea typeface="Cambria Math" charset="0"/>
                            <a:cs typeface="Cambria Math" charset="0"/>
                          </a:rPr>
                          <m:t>𝐺</m:t>
                        </m:r>
                        <m:d>
                          <m:dPr>
                            <m:ctrlPr>
                              <a:rPr lang="en-US" sz="2600" i="1">
                                <a:latin typeface="Cambria Math" charset="0"/>
                                <a:ea typeface="Cambria Math" charset="0"/>
                                <a:cs typeface="Cambria Math" charset="0"/>
                              </a:rPr>
                            </m:ctrlPr>
                          </m:dPr>
                          <m:e>
                            <m:r>
                              <a:rPr lang="en-US" sz="2600" i="1">
                                <a:latin typeface="Cambria Math" charset="0"/>
                                <a:ea typeface="Cambria Math" charset="0"/>
                                <a:cs typeface="Cambria Math" charset="0"/>
                              </a:rPr>
                              <m:t>𝑧</m:t>
                            </m:r>
                          </m:e>
                        </m:d>
                      </m:e>
                    </m:d>
                    <m:r>
                      <a:rPr lang="is-IS" sz="2600" i="1">
                        <a:latin typeface="Cambria Math" charset="0"/>
                        <a:ea typeface="Cambria Math" charset="0"/>
                        <a:cs typeface="Cambria Math" charset="0"/>
                      </a:rPr>
                      <m:t>→</m:t>
                    </m:r>
                    <m:r>
                      <a:rPr lang="en-US" sz="2600" b="0" i="1" smtClean="0">
                        <a:latin typeface="Cambria Math" charset="0"/>
                        <a:ea typeface="Cambria Math" charset="0"/>
                        <a:cs typeface="Cambria Math" charset="0"/>
                      </a:rPr>
                      <m:t>1</m:t>
                    </m:r>
                  </m:oMath>
                </a14:m>
                <a:endParaRPr lang="en-US" sz="2600" b="0" dirty="0" smtClean="0">
                  <a:ea typeface="Cambria Math" charset="0"/>
                  <a:cs typeface="Cambria Math" charset="0"/>
                </a:endParaRPr>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838200" y="724087"/>
                <a:ext cx="10844048" cy="5597885"/>
              </a:xfrm>
              <a:blipFill rotWithShape="0">
                <a:blip r:embed="rId3"/>
                <a:stretch>
                  <a:fillRect l="-787"/>
                </a:stretch>
              </a:blipFill>
            </p:spPr>
            <p:txBody>
              <a:bodyPr/>
              <a:lstStyle/>
              <a:p>
                <a:r>
                  <a:rPr lang="en-US">
                    <a:noFill/>
                  </a:rPr>
                  <a:t> </a:t>
                </a:r>
              </a:p>
            </p:txBody>
          </p:sp>
        </mc:Fallback>
      </mc:AlternateContent>
      <p:sp>
        <p:nvSpPr>
          <p:cNvPr id="4" name="Footer Placeholder 5"/>
          <p:cNvSpPr>
            <a:spLocks noGrp="1"/>
          </p:cNvSpPr>
          <p:nvPr>
            <p:ph type="ftr" sz="quarter" idx="11"/>
          </p:nvPr>
        </p:nvSpPr>
        <p:spPr>
          <a:xfrm>
            <a:off x="887629" y="6435470"/>
            <a:ext cx="10515600" cy="365125"/>
          </a:xfrm>
        </p:spPr>
        <p:txBody>
          <a:bodyPr/>
          <a:lstStyle/>
          <a:p>
            <a:pPr algn="r"/>
            <a:r>
              <a:rPr lang="en-US" dirty="0"/>
              <a:t>Zhao, </a:t>
            </a:r>
            <a:r>
              <a:rPr lang="en-US" dirty="0" err="1"/>
              <a:t>Junbo</a:t>
            </a:r>
            <a:r>
              <a:rPr lang="en-US" dirty="0"/>
              <a:t>, Michael Mathieu, and Yann </a:t>
            </a:r>
            <a:r>
              <a:rPr lang="en-US" dirty="0" err="1"/>
              <a:t>LeCun</a:t>
            </a:r>
            <a:r>
              <a:rPr lang="en-US" dirty="0"/>
              <a:t>. </a:t>
            </a:r>
            <a:r>
              <a:rPr lang="en-US" b="1" dirty="0"/>
              <a:t>"Energy-based generative adversarial network."</a:t>
            </a:r>
            <a:r>
              <a:rPr lang="en-US" dirty="0"/>
              <a:t> </a:t>
            </a:r>
            <a:r>
              <a:rPr lang="en-US" dirty="0" err="1"/>
              <a:t>arXiv</a:t>
            </a:r>
            <a:r>
              <a:rPr lang="en-US" dirty="0"/>
              <a:t> preprint arXiv:1609.03126 (2016</a:t>
            </a:r>
            <a:r>
              <a:rPr lang="en-US" dirty="0" smtClean="0"/>
              <a:t>)</a:t>
            </a:r>
            <a:endParaRPr lang="en-US" dirty="0"/>
          </a:p>
        </p:txBody>
      </p:sp>
      <p:sp>
        <p:nvSpPr>
          <p:cNvPr id="5" name="Rectangle 4"/>
          <p:cNvSpPr/>
          <p:nvPr/>
        </p:nvSpPr>
        <p:spPr>
          <a:xfrm>
            <a:off x="2907792" y="1956816"/>
            <a:ext cx="3291840" cy="60350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6388608" y="1962912"/>
            <a:ext cx="3291840" cy="603504"/>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p:cNvCxnSpPr/>
          <p:nvPr/>
        </p:nvCxnSpPr>
        <p:spPr>
          <a:xfrm>
            <a:off x="0" y="3557468"/>
            <a:ext cx="121920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2121408" y="724086"/>
            <a:ext cx="8247888" cy="1119231"/>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664208" y="4420775"/>
            <a:ext cx="8705088" cy="978861"/>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1048221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724087"/>
          </a:xfrm>
        </p:spPr>
        <p:txBody>
          <a:bodyPr>
            <a:normAutofit/>
          </a:bodyPr>
          <a:lstStyle/>
          <a:p>
            <a:pPr algn="ctr"/>
            <a:r>
              <a:rPr lang="en-US" sz="3600" b="1" dirty="0" smtClean="0">
                <a:solidFill>
                  <a:srgbClr val="FF0000"/>
                </a:solidFill>
              </a:rPr>
              <a:t>Alternate view of </a:t>
            </a:r>
            <a:r>
              <a:rPr lang="en-US" sz="3600" b="1" dirty="0" smtClean="0">
                <a:solidFill>
                  <a:srgbClr val="FF0000"/>
                </a:solidFill>
              </a:rPr>
              <a:t>GANs (Contd.)</a:t>
            </a:r>
            <a:endParaRPr lang="en-US" sz="3600" b="1" dirty="0">
              <a:solidFill>
                <a:srgbClr val="FF0000"/>
              </a:solidFill>
            </a:endParaRPr>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a:xfrm>
                <a:off x="475488" y="724087"/>
                <a:ext cx="11206760" cy="5711383"/>
              </a:xfrm>
            </p:spPr>
            <p:txBody>
              <a:bodyPr>
                <a:normAutofit/>
              </a:bodyPr>
              <a:lstStyle/>
              <a:p>
                <a:r>
                  <a:rPr lang="en-US" sz="2600" dirty="0" smtClean="0"/>
                  <a:t>If all we want to encode is </a:t>
                </a:r>
                <a14:m>
                  <m:oMath xmlns:m="http://schemas.openxmlformats.org/officeDocument/2006/math">
                    <m:r>
                      <a:rPr lang="en-US" sz="2600" i="1">
                        <a:latin typeface="Cambria Math" charset="0"/>
                      </a:rPr>
                      <m:t>𝐷</m:t>
                    </m:r>
                    <m:d>
                      <m:dPr>
                        <m:ctrlPr>
                          <a:rPr lang="en-US" sz="2600" i="1">
                            <a:latin typeface="Cambria Math" charset="0"/>
                          </a:rPr>
                        </m:ctrlPr>
                      </m:dPr>
                      <m:e>
                        <m:r>
                          <a:rPr lang="en-US" sz="2600" i="1">
                            <a:latin typeface="Cambria Math" charset="0"/>
                          </a:rPr>
                          <m:t>𝑥</m:t>
                        </m:r>
                      </m:e>
                    </m:d>
                    <m:r>
                      <a:rPr lang="is-IS" sz="2600" i="1">
                        <a:latin typeface="Cambria Math" charset="0"/>
                        <a:ea typeface="Cambria Math" charset="0"/>
                        <a:cs typeface="Cambria Math" charset="0"/>
                      </a:rPr>
                      <m:t>→</m:t>
                    </m:r>
                    <m:r>
                      <a:rPr lang="en-US" sz="2600" i="1">
                        <a:latin typeface="Cambria Math" charset="0"/>
                        <a:ea typeface="Cambria Math" charset="0"/>
                        <a:cs typeface="Cambria Math" charset="0"/>
                      </a:rPr>
                      <m:t>0</m:t>
                    </m:r>
                    <m:r>
                      <a:rPr lang="en-US" sz="2600" i="1">
                        <a:latin typeface="Cambria Math" charset="0"/>
                        <a:ea typeface="Cambria Math" charset="0"/>
                        <a:cs typeface="Cambria Math" charset="0"/>
                      </a:rPr>
                      <m:t>,   </m:t>
                    </m:r>
                    <m:r>
                      <a:rPr lang="en-US" sz="2600" i="1">
                        <a:latin typeface="Cambria Math" charset="0"/>
                        <a:ea typeface="Cambria Math" charset="0"/>
                        <a:cs typeface="Cambria Math" charset="0"/>
                      </a:rPr>
                      <m:t>𝐷</m:t>
                    </m:r>
                    <m:d>
                      <m:dPr>
                        <m:ctrlPr>
                          <a:rPr lang="en-US" sz="2600" i="1">
                            <a:latin typeface="Cambria Math" charset="0"/>
                            <a:ea typeface="Cambria Math" charset="0"/>
                            <a:cs typeface="Cambria Math" charset="0"/>
                          </a:rPr>
                        </m:ctrlPr>
                      </m:dPr>
                      <m:e>
                        <m:r>
                          <a:rPr lang="en-US" sz="2600" i="1">
                            <a:latin typeface="Cambria Math" charset="0"/>
                            <a:ea typeface="Cambria Math" charset="0"/>
                            <a:cs typeface="Cambria Math" charset="0"/>
                          </a:rPr>
                          <m:t>𝐺</m:t>
                        </m:r>
                        <m:d>
                          <m:dPr>
                            <m:ctrlPr>
                              <a:rPr lang="en-US" sz="2600" i="1">
                                <a:latin typeface="Cambria Math" charset="0"/>
                                <a:ea typeface="Cambria Math" charset="0"/>
                                <a:cs typeface="Cambria Math" charset="0"/>
                              </a:rPr>
                            </m:ctrlPr>
                          </m:dPr>
                          <m:e>
                            <m:r>
                              <a:rPr lang="en-US" sz="2600" i="1">
                                <a:latin typeface="Cambria Math" charset="0"/>
                                <a:ea typeface="Cambria Math" charset="0"/>
                                <a:cs typeface="Cambria Math" charset="0"/>
                              </a:rPr>
                              <m:t>𝑧</m:t>
                            </m:r>
                          </m:e>
                        </m:d>
                      </m:e>
                    </m:d>
                    <m:r>
                      <a:rPr lang="is-IS" sz="2600" i="1">
                        <a:latin typeface="Cambria Math" charset="0"/>
                        <a:ea typeface="Cambria Math" charset="0"/>
                        <a:cs typeface="Cambria Math" charset="0"/>
                      </a:rPr>
                      <m:t>→</m:t>
                    </m:r>
                    <m:r>
                      <a:rPr lang="en-US" sz="2600" i="1">
                        <a:latin typeface="Cambria Math" charset="0"/>
                        <a:ea typeface="Cambria Math" charset="0"/>
                        <a:cs typeface="Cambria Math" charset="0"/>
                      </a:rPr>
                      <m:t>1</m:t>
                    </m:r>
                  </m:oMath>
                </a14:m>
                <a:endParaRPr lang="en-US" sz="2600" dirty="0" smtClean="0">
                  <a:ea typeface="Cambria Math" charset="0"/>
                  <a:cs typeface="Cambria Math" charset="0"/>
                </a:endParaRPr>
              </a:p>
              <a:p>
                <a:endParaRPr lang="en-US" sz="2600" dirty="0">
                  <a:ea typeface="Cambria Math" charset="0"/>
                  <a:cs typeface="Cambria Math" charset="0"/>
                </a:endParaRPr>
              </a:p>
              <a:p>
                <a:pPr marL="0" lvl="1" indent="0">
                  <a:spcBef>
                    <a:spcPts val="1000"/>
                  </a:spcBef>
                  <a:buNone/>
                </a:pPr>
                <a14:m>
                  <m:oMathPara xmlns:m="http://schemas.openxmlformats.org/officeDocument/2006/math">
                    <m:oMathParaPr>
                      <m:jc m:val="centerGroup"/>
                    </m:oMathParaPr>
                    <m:oMath xmlns:m="http://schemas.openxmlformats.org/officeDocument/2006/math">
                      <m:sSup>
                        <m:sSupPr>
                          <m:ctrlPr>
                            <a:rPr lang="en-US" sz="2200" b="0" i="1" smtClean="0">
                              <a:latin typeface="Cambria Math" charset="0"/>
                            </a:rPr>
                          </m:ctrlPr>
                        </m:sSupPr>
                        <m:e>
                          <m:r>
                            <a:rPr lang="en-US" sz="2200" b="0" i="1" smtClean="0">
                              <a:latin typeface="Cambria Math" charset="0"/>
                            </a:rPr>
                            <m:t>𝐷</m:t>
                          </m:r>
                        </m:e>
                        <m:sup>
                          <m:r>
                            <a:rPr lang="en-US" sz="2200" b="0" i="1" smtClean="0">
                              <a:latin typeface="Cambria Math" charset="0"/>
                            </a:rPr>
                            <m:t>∗</m:t>
                          </m:r>
                        </m:sup>
                      </m:sSup>
                      <m:r>
                        <a:rPr lang="en-US" sz="2200" i="1">
                          <a:latin typeface="Cambria Math" charset="0"/>
                        </a:rPr>
                        <m:t>=</m:t>
                      </m:r>
                      <m:sSub>
                        <m:sSubPr>
                          <m:ctrlPr>
                            <a:rPr lang="en-US" sz="2200" i="1">
                              <a:latin typeface="Cambria Math" charset="0"/>
                            </a:rPr>
                          </m:ctrlPr>
                        </m:sSubPr>
                        <m:e>
                          <m:r>
                            <a:rPr lang="en-US" sz="2200" b="0" i="1" smtClean="0">
                              <a:latin typeface="Cambria Math" charset="0"/>
                            </a:rPr>
                            <m:t>𝑎𝑟𝑔𝑚𝑎</m:t>
                          </m:r>
                          <m:sSub>
                            <m:sSubPr>
                              <m:ctrlPr>
                                <a:rPr lang="en-US" sz="2200" b="0" i="1" smtClean="0">
                                  <a:latin typeface="Cambria Math" charset="0"/>
                                </a:rPr>
                              </m:ctrlPr>
                            </m:sSubPr>
                            <m:e>
                              <m:r>
                                <a:rPr lang="en-US" sz="2200" b="0" i="1" smtClean="0">
                                  <a:latin typeface="Cambria Math" charset="0"/>
                                </a:rPr>
                                <m:t>𝑥</m:t>
                              </m:r>
                            </m:e>
                            <m:sub>
                              <m:r>
                                <a:rPr lang="en-US" sz="2200" b="0" i="1" smtClean="0">
                                  <a:latin typeface="Cambria Math" charset="0"/>
                                </a:rPr>
                                <m:t>𝐷</m:t>
                              </m:r>
                            </m:sub>
                          </m:sSub>
                          <m:r>
                            <a:rPr lang="en-US" sz="2200" b="0" i="1" smtClean="0">
                              <a:latin typeface="Cambria Math" charset="0"/>
                            </a:rPr>
                            <m:t> </m:t>
                          </m:r>
                          <m:r>
                            <a:rPr lang="en-US" sz="2200" i="1">
                              <a:latin typeface="Cambria Math" charset="0"/>
                            </a:rPr>
                            <m:t>𝔼</m:t>
                          </m:r>
                        </m:e>
                        <m:sub>
                          <m:r>
                            <a:rPr lang="en-US" sz="2200" i="1">
                              <a:latin typeface="Cambria Math" charset="0"/>
                            </a:rPr>
                            <m:t>𝑥</m:t>
                          </m:r>
                          <m:r>
                            <a:rPr lang="en-US" sz="2200" i="1">
                              <a:latin typeface="Cambria Math" charset="0"/>
                            </a:rPr>
                            <m:t>∼</m:t>
                          </m:r>
                          <m:r>
                            <a:rPr lang="en-US" sz="2200" i="1">
                              <a:latin typeface="Cambria Math" charset="0"/>
                            </a:rPr>
                            <m:t>𝑝</m:t>
                          </m:r>
                          <m:r>
                            <a:rPr lang="en-US" sz="2200" i="1">
                              <a:latin typeface="Cambria Math" charset="0"/>
                            </a:rPr>
                            <m:t>(</m:t>
                          </m:r>
                          <m:r>
                            <a:rPr lang="en-US" sz="2200" i="1">
                              <a:latin typeface="Cambria Math" charset="0"/>
                            </a:rPr>
                            <m:t>𝑥</m:t>
                          </m:r>
                          <m:r>
                            <a:rPr lang="en-US" sz="2200" i="1">
                              <a:latin typeface="Cambria Math" charset="0"/>
                            </a:rPr>
                            <m:t>)</m:t>
                          </m:r>
                        </m:sub>
                      </m:sSub>
                      <m:d>
                        <m:dPr>
                          <m:begChr m:val="["/>
                          <m:endChr m:val="]"/>
                          <m:ctrlPr>
                            <a:rPr lang="en-US" sz="2200" i="1">
                              <a:latin typeface="Cambria Math" charset="0"/>
                            </a:rPr>
                          </m:ctrlPr>
                        </m:dPr>
                        <m:e>
                          <m:r>
                            <m:rPr>
                              <m:sty m:val="p"/>
                            </m:rPr>
                            <a:rPr lang="en-US" sz="2200">
                              <a:latin typeface="Cambria Math" charset="0"/>
                            </a:rPr>
                            <m:t>log</m:t>
                          </m:r>
                          <m:d>
                            <m:dPr>
                              <m:ctrlPr>
                                <a:rPr lang="en-US" sz="2200" i="1">
                                  <a:latin typeface="Cambria Math" charset="0"/>
                                </a:rPr>
                              </m:ctrlPr>
                            </m:dPr>
                            <m:e>
                              <m:r>
                                <a:rPr lang="en-US" sz="2200" i="1">
                                  <a:latin typeface="Cambria Math" charset="0"/>
                                </a:rPr>
                                <m:t>1 −</m:t>
                              </m:r>
                              <m:r>
                                <a:rPr lang="en-US" sz="2200" i="1">
                                  <a:latin typeface="Cambria Math" charset="0"/>
                                </a:rPr>
                                <m:t>𝐷</m:t>
                              </m:r>
                              <m:d>
                                <m:dPr>
                                  <m:ctrlPr>
                                    <a:rPr lang="en-US" sz="2200" i="1">
                                      <a:latin typeface="Cambria Math" charset="0"/>
                                    </a:rPr>
                                  </m:ctrlPr>
                                </m:dPr>
                                <m:e>
                                  <m:r>
                                    <a:rPr lang="en-US" sz="2200" i="1">
                                      <a:latin typeface="Cambria Math" charset="0"/>
                                    </a:rPr>
                                    <m:t>𝑥</m:t>
                                  </m:r>
                                </m:e>
                              </m:d>
                            </m:e>
                          </m:d>
                        </m:e>
                      </m:d>
                      <m:r>
                        <a:rPr lang="en-US" sz="2200" i="1">
                          <a:latin typeface="Cambria Math" charset="0"/>
                        </a:rPr>
                        <m:t>+</m:t>
                      </m:r>
                      <m:sSub>
                        <m:sSubPr>
                          <m:ctrlPr>
                            <a:rPr lang="en-US" sz="2200" i="1">
                              <a:latin typeface="Cambria Math" charset="0"/>
                            </a:rPr>
                          </m:ctrlPr>
                        </m:sSubPr>
                        <m:e>
                          <m:r>
                            <a:rPr lang="en-US" sz="2200" i="1">
                              <a:latin typeface="Cambria Math" charset="0"/>
                            </a:rPr>
                            <m:t>𝔼</m:t>
                          </m:r>
                        </m:e>
                        <m:sub>
                          <m:r>
                            <a:rPr lang="en-US" sz="2200" i="1">
                              <a:latin typeface="Cambria Math" charset="0"/>
                            </a:rPr>
                            <m:t>𝑧</m:t>
                          </m:r>
                          <m:r>
                            <a:rPr lang="en-US" sz="2200" i="1">
                              <a:latin typeface="Cambria Math" charset="0"/>
                            </a:rPr>
                            <m:t>∼</m:t>
                          </m:r>
                          <m:r>
                            <a:rPr lang="en-US" sz="2200" i="1">
                              <a:latin typeface="Cambria Math" charset="0"/>
                            </a:rPr>
                            <m:t>𝑞</m:t>
                          </m:r>
                          <m:r>
                            <a:rPr lang="en-US" sz="2200" i="1">
                              <a:latin typeface="Cambria Math" charset="0"/>
                            </a:rPr>
                            <m:t>(</m:t>
                          </m:r>
                          <m:r>
                            <a:rPr lang="en-US" sz="2200" i="1">
                              <a:latin typeface="Cambria Math" charset="0"/>
                            </a:rPr>
                            <m:t>𝑧</m:t>
                          </m:r>
                          <m:r>
                            <a:rPr lang="en-US" sz="2200" i="1">
                              <a:latin typeface="Cambria Math" charset="0"/>
                            </a:rPr>
                            <m:t>)</m:t>
                          </m:r>
                        </m:sub>
                      </m:sSub>
                      <m:d>
                        <m:dPr>
                          <m:begChr m:val="["/>
                          <m:endChr m:val="]"/>
                          <m:ctrlPr>
                            <a:rPr lang="en-US" sz="2200" i="1">
                              <a:latin typeface="Cambria Math" charset="0"/>
                            </a:rPr>
                          </m:ctrlPr>
                        </m:dPr>
                        <m:e>
                          <m:func>
                            <m:funcPr>
                              <m:ctrlPr>
                                <a:rPr lang="en-US" sz="2200" i="1">
                                  <a:latin typeface="Cambria Math" charset="0"/>
                                </a:rPr>
                              </m:ctrlPr>
                            </m:funcPr>
                            <m:fName>
                              <m:r>
                                <m:rPr>
                                  <m:sty m:val="p"/>
                                </m:rPr>
                                <a:rPr lang="en-US" sz="2200">
                                  <a:latin typeface="Cambria Math" charset="0"/>
                                </a:rPr>
                                <m:t>log</m:t>
                              </m:r>
                            </m:fName>
                            <m:e>
                              <m:d>
                                <m:dPr>
                                  <m:ctrlPr>
                                    <a:rPr lang="en-US" sz="2200" i="1">
                                      <a:latin typeface="Cambria Math" charset="0"/>
                                    </a:rPr>
                                  </m:ctrlPr>
                                </m:dPr>
                                <m:e>
                                  <m:r>
                                    <a:rPr lang="en-US" sz="2200" i="1">
                                      <a:latin typeface="Cambria Math" charset="0"/>
                                    </a:rPr>
                                    <m:t>𝐷</m:t>
                                  </m:r>
                                  <m:d>
                                    <m:dPr>
                                      <m:ctrlPr>
                                        <a:rPr lang="en-US" sz="2200" i="1">
                                          <a:latin typeface="Cambria Math" charset="0"/>
                                        </a:rPr>
                                      </m:ctrlPr>
                                    </m:dPr>
                                    <m:e>
                                      <m:r>
                                        <a:rPr lang="en-US" sz="2200" i="1">
                                          <a:latin typeface="Cambria Math" charset="0"/>
                                        </a:rPr>
                                        <m:t>𝐺</m:t>
                                      </m:r>
                                      <m:r>
                                        <a:rPr lang="en-US" sz="2200" i="1">
                                          <a:latin typeface="Cambria Math" charset="0"/>
                                        </a:rPr>
                                        <m:t>(</m:t>
                                      </m:r>
                                      <m:r>
                                        <a:rPr lang="en-US" sz="2200" i="1">
                                          <a:latin typeface="Cambria Math" charset="0"/>
                                        </a:rPr>
                                        <m:t>𝑧</m:t>
                                      </m:r>
                                      <m:r>
                                        <a:rPr lang="en-US" sz="2200" i="1">
                                          <a:latin typeface="Cambria Math" charset="0"/>
                                        </a:rPr>
                                        <m:t>)</m:t>
                                      </m:r>
                                    </m:e>
                                  </m:d>
                                </m:e>
                              </m:d>
                            </m:e>
                          </m:func>
                        </m:e>
                      </m:d>
                    </m:oMath>
                  </m:oMathPara>
                </a14:m>
                <a:endParaRPr lang="en-US" sz="2600" dirty="0" smtClean="0"/>
              </a:p>
              <a:p>
                <a:pPr marL="0" lvl="1" indent="0">
                  <a:spcBef>
                    <a:spcPts val="1000"/>
                  </a:spcBef>
                  <a:buNone/>
                </a:pPr>
                <a:r>
                  <a:rPr lang="en-US" sz="2200" i="1" dirty="0" smtClean="0">
                    <a:latin typeface="Cambria Math" charset="0"/>
                  </a:rPr>
                  <a:t/>
                </a:r>
                <a:br>
                  <a:rPr lang="en-US" sz="2200" i="1" dirty="0" smtClean="0">
                    <a:latin typeface="Cambria Math" charset="0"/>
                  </a:rPr>
                </a:br>
                <a14:m>
                  <m:oMathPara xmlns:m="http://schemas.openxmlformats.org/officeDocument/2006/math">
                    <m:oMathParaPr>
                      <m:jc m:val="centerGroup"/>
                    </m:oMathParaPr>
                    <m:oMath xmlns:m="http://schemas.openxmlformats.org/officeDocument/2006/math">
                      <m:sSup>
                        <m:sSupPr>
                          <m:ctrlPr>
                            <a:rPr lang="en-US" sz="2200" i="1">
                              <a:latin typeface="Cambria Math" charset="0"/>
                            </a:rPr>
                          </m:ctrlPr>
                        </m:sSupPr>
                        <m:e>
                          <m:r>
                            <a:rPr lang="en-US" sz="2200" i="1">
                              <a:latin typeface="Cambria Math" charset="0"/>
                            </a:rPr>
                            <m:t>𝐷</m:t>
                          </m:r>
                        </m:e>
                        <m:sup>
                          <m:r>
                            <a:rPr lang="en-US" sz="2200" i="1">
                              <a:latin typeface="Cambria Math" charset="0"/>
                            </a:rPr>
                            <m:t>∗</m:t>
                          </m:r>
                        </m:sup>
                      </m:sSup>
                      <m:r>
                        <a:rPr lang="en-US" sz="2200" i="1">
                          <a:latin typeface="Cambria Math" charset="0"/>
                        </a:rPr>
                        <m:t>=</m:t>
                      </m:r>
                      <m:sSub>
                        <m:sSubPr>
                          <m:ctrlPr>
                            <a:rPr lang="en-US" sz="2200" i="1">
                              <a:latin typeface="Cambria Math" charset="0"/>
                            </a:rPr>
                          </m:ctrlPr>
                        </m:sSubPr>
                        <m:e>
                          <m:r>
                            <a:rPr lang="en-US" sz="2200" i="1">
                              <a:latin typeface="Cambria Math" charset="0"/>
                            </a:rPr>
                            <m:t>𝑎𝑟𝑔</m:t>
                          </m:r>
                          <m:r>
                            <a:rPr lang="en-US" sz="2200" b="0" i="1" smtClean="0">
                              <a:latin typeface="Cambria Math" charset="0"/>
                            </a:rPr>
                            <m:t>𝑚𝑖</m:t>
                          </m:r>
                          <m:sSub>
                            <m:sSubPr>
                              <m:ctrlPr>
                                <a:rPr lang="en-US" sz="2200" b="0" i="1" smtClean="0">
                                  <a:latin typeface="Cambria Math" charset="0"/>
                                </a:rPr>
                              </m:ctrlPr>
                            </m:sSubPr>
                            <m:e>
                              <m:r>
                                <a:rPr lang="en-US" sz="2200" b="0" i="1" smtClean="0">
                                  <a:latin typeface="Cambria Math" charset="0"/>
                                </a:rPr>
                                <m:t>𝑛</m:t>
                              </m:r>
                            </m:e>
                            <m:sub>
                              <m:r>
                                <a:rPr lang="en-US" sz="2200" b="0" i="1" smtClean="0">
                                  <a:latin typeface="Cambria Math" charset="0"/>
                                </a:rPr>
                                <m:t>𝐷</m:t>
                              </m:r>
                            </m:sub>
                          </m:sSub>
                          <m:r>
                            <a:rPr lang="en-US" sz="2200" i="1">
                              <a:latin typeface="Cambria Math" charset="0"/>
                            </a:rPr>
                            <m:t> </m:t>
                          </m:r>
                          <m:r>
                            <a:rPr lang="en-US" sz="2200" i="1">
                              <a:latin typeface="Cambria Math" charset="0"/>
                            </a:rPr>
                            <m:t>𝔼</m:t>
                          </m:r>
                        </m:e>
                        <m:sub>
                          <m:r>
                            <a:rPr lang="en-US" sz="2200" i="1">
                              <a:latin typeface="Cambria Math" charset="0"/>
                            </a:rPr>
                            <m:t>𝑥</m:t>
                          </m:r>
                          <m:r>
                            <a:rPr lang="en-US" sz="2200" i="1">
                              <a:latin typeface="Cambria Math" charset="0"/>
                            </a:rPr>
                            <m:t>∼</m:t>
                          </m:r>
                          <m:r>
                            <a:rPr lang="en-US" sz="2200" i="1">
                              <a:latin typeface="Cambria Math" charset="0"/>
                            </a:rPr>
                            <m:t>𝑝</m:t>
                          </m:r>
                          <m:d>
                            <m:dPr>
                              <m:ctrlPr>
                                <a:rPr lang="en-US" sz="2200" i="1">
                                  <a:latin typeface="Cambria Math" charset="0"/>
                                </a:rPr>
                              </m:ctrlPr>
                            </m:dPr>
                            <m:e>
                              <m:r>
                                <a:rPr lang="en-US" sz="2200" i="1">
                                  <a:latin typeface="Cambria Math" charset="0"/>
                                </a:rPr>
                                <m:t>𝑥</m:t>
                              </m:r>
                            </m:e>
                          </m:d>
                        </m:sub>
                      </m:sSub>
                      <m:func>
                        <m:funcPr>
                          <m:ctrlPr>
                            <a:rPr lang="en-US" sz="2200" b="0" i="1" smtClean="0">
                              <a:latin typeface="Cambria Math" charset="0"/>
                            </a:rPr>
                          </m:ctrlPr>
                        </m:funcPr>
                        <m:fName>
                          <m:r>
                            <m:rPr>
                              <m:sty m:val="p"/>
                            </m:rPr>
                            <a:rPr lang="en-US" sz="2200" b="0" i="0" smtClean="0">
                              <a:latin typeface="Cambria Math" charset="0"/>
                            </a:rPr>
                            <m:t>log</m:t>
                          </m:r>
                        </m:fName>
                        <m:e>
                          <m:d>
                            <m:dPr>
                              <m:ctrlPr>
                                <a:rPr lang="en-US" sz="2200" b="0" i="1" smtClean="0">
                                  <a:latin typeface="Cambria Math" charset="0"/>
                                </a:rPr>
                              </m:ctrlPr>
                            </m:dPr>
                            <m:e>
                              <m:r>
                                <a:rPr lang="en-US" sz="2200" b="0" i="1" smtClean="0">
                                  <a:latin typeface="Cambria Math" charset="0"/>
                                </a:rPr>
                                <m:t>𝐷</m:t>
                              </m:r>
                              <m:d>
                                <m:dPr>
                                  <m:ctrlPr>
                                    <a:rPr lang="en-US" sz="2200" b="0" i="1" smtClean="0">
                                      <a:latin typeface="Cambria Math" charset="0"/>
                                    </a:rPr>
                                  </m:ctrlPr>
                                </m:dPr>
                                <m:e>
                                  <m:r>
                                    <a:rPr lang="en-US" sz="2200" b="0" i="1" smtClean="0">
                                      <a:latin typeface="Cambria Math" charset="0"/>
                                    </a:rPr>
                                    <m:t>𝑥</m:t>
                                  </m:r>
                                </m:e>
                              </m:d>
                            </m:e>
                          </m:d>
                        </m:e>
                      </m:func>
                      <m:r>
                        <a:rPr lang="en-US" sz="2200" i="1">
                          <a:latin typeface="Cambria Math" charset="0"/>
                        </a:rPr>
                        <m:t>+</m:t>
                      </m:r>
                      <m:sSub>
                        <m:sSubPr>
                          <m:ctrlPr>
                            <a:rPr lang="en-US" sz="2200" i="1">
                              <a:latin typeface="Cambria Math" charset="0"/>
                            </a:rPr>
                          </m:ctrlPr>
                        </m:sSubPr>
                        <m:e>
                          <m:r>
                            <a:rPr lang="en-US" sz="2200" i="1">
                              <a:latin typeface="Cambria Math" charset="0"/>
                            </a:rPr>
                            <m:t>𝔼</m:t>
                          </m:r>
                        </m:e>
                        <m:sub>
                          <m:r>
                            <a:rPr lang="en-US" sz="2200" i="1">
                              <a:latin typeface="Cambria Math" charset="0"/>
                            </a:rPr>
                            <m:t>𝑧</m:t>
                          </m:r>
                          <m:r>
                            <a:rPr lang="en-US" sz="2200" i="1">
                              <a:latin typeface="Cambria Math" charset="0"/>
                            </a:rPr>
                            <m:t>∼</m:t>
                          </m:r>
                          <m:r>
                            <a:rPr lang="en-US" sz="2200" i="1">
                              <a:latin typeface="Cambria Math" charset="0"/>
                            </a:rPr>
                            <m:t>𝑞</m:t>
                          </m:r>
                          <m:r>
                            <a:rPr lang="en-US" sz="2200" i="1">
                              <a:latin typeface="Cambria Math" charset="0"/>
                            </a:rPr>
                            <m:t>(</m:t>
                          </m:r>
                          <m:r>
                            <a:rPr lang="en-US" sz="2200" i="1">
                              <a:latin typeface="Cambria Math" charset="0"/>
                            </a:rPr>
                            <m:t>𝑧</m:t>
                          </m:r>
                          <m:r>
                            <a:rPr lang="en-US" sz="2200" i="1">
                              <a:latin typeface="Cambria Math" charset="0"/>
                            </a:rPr>
                            <m:t>)</m:t>
                          </m:r>
                        </m:sub>
                      </m:sSub>
                      <m:d>
                        <m:dPr>
                          <m:begChr m:val="["/>
                          <m:endChr m:val="]"/>
                          <m:ctrlPr>
                            <a:rPr lang="en-US" sz="2200" i="1">
                              <a:latin typeface="Cambria Math" charset="0"/>
                            </a:rPr>
                          </m:ctrlPr>
                        </m:dPr>
                        <m:e>
                          <m:func>
                            <m:funcPr>
                              <m:ctrlPr>
                                <a:rPr lang="en-US" sz="2200" i="1">
                                  <a:latin typeface="Cambria Math" charset="0"/>
                                </a:rPr>
                              </m:ctrlPr>
                            </m:funcPr>
                            <m:fName>
                              <m:r>
                                <m:rPr>
                                  <m:sty m:val="p"/>
                                </m:rPr>
                                <a:rPr lang="en-US" sz="2200">
                                  <a:latin typeface="Cambria Math" charset="0"/>
                                </a:rPr>
                                <m:t>log</m:t>
                              </m:r>
                            </m:fName>
                            <m:e>
                              <m:d>
                                <m:dPr>
                                  <m:ctrlPr>
                                    <a:rPr lang="en-US" sz="2200" b="0" i="1" smtClean="0">
                                      <a:latin typeface="Cambria Math" charset="0"/>
                                    </a:rPr>
                                  </m:ctrlPr>
                                </m:dPr>
                                <m:e>
                                  <m:r>
                                    <a:rPr lang="en-US" sz="2200" b="0" i="1" smtClean="0">
                                      <a:latin typeface="Cambria Math" charset="0"/>
                                    </a:rPr>
                                    <m:t>1 −</m:t>
                                  </m:r>
                                  <m:r>
                                    <a:rPr lang="en-US" sz="2200" b="0" i="1" smtClean="0">
                                      <a:latin typeface="Cambria Math" charset="0"/>
                                    </a:rPr>
                                    <m:t>𝐷</m:t>
                                  </m:r>
                                  <m:d>
                                    <m:dPr>
                                      <m:ctrlPr>
                                        <a:rPr lang="en-US" sz="2200" b="0" i="1" smtClean="0">
                                          <a:latin typeface="Cambria Math" charset="0"/>
                                        </a:rPr>
                                      </m:ctrlPr>
                                    </m:dPr>
                                    <m:e>
                                      <m:r>
                                        <a:rPr lang="en-US" sz="2200" b="0" i="1" smtClean="0">
                                          <a:latin typeface="Cambria Math" charset="0"/>
                                        </a:rPr>
                                        <m:t>𝐺</m:t>
                                      </m:r>
                                      <m:d>
                                        <m:dPr>
                                          <m:ctrlPr>
                                            <a:rPr lang="en-US" sz="2200" b="0" i="1" smtClean="0">
                                              <a:latin typeface="Cambria Math" charset="0"/>
                                            </a:rPr>
                                          </m:ctrlPr>
                                        </m:dPr>
                                        <m:e>
                                          <m:r>
                                            <a:rPr lang="en-US" sz="2200" b="0" i="1" smtClean="0">
                                              <a:latin typeface="Cambria Math" charset="0"/>
                                            </a:rPr>
                                            <m:t>𝑧</m:t>
                                          </m:r>
                                        </m:e>
                                      </m:d>
                                    </m:e>
                                  </m:d>
                                </m:e>
                              </m:d>
                            </m:e>
                          </m:func>
                        </m:e>
                      </m:d>
                    </m:oMath>
                  </m:oMathPara>
                </a14:m>
                <a:endParaRPr lang="en-US" sz="2200" dirty="0" smtClean="0"/>
              </a:p>
              <a:p>
                <a:endParaRPr lang="en-US" sz="2600" dirty="0" smtClean="0"/>
              </a:p>
              <a:p>
                <a:r>
                  <a:rPr lang="en-US" sz="2600" dirty="0" smtClean="0"/>
                  <a:t>Now, we </a:t>
                </a:r>
                <a:r>
                  <a:rPr lang="en-US" sz="2600" dirty="0" smtClean="0"/>
                  <a:t>can replace cross-entropy with any loss </a:t>
                </a:r>
                <a:r>
                  <a:rPr lang="en-US" sz="2600" dirty="0" smtClean="0"/>
                  <a:t>function</a:t>
                </a:r>
                <a:r>
                  <a:rPr lang="en-US" sz="2600" dirty="0" smtClean="0"/>
                  <a:t> </a:t>
                </a:r>
                <a:r>
                  <a:rPr lang="en-US" sz="2600" b="1" dirty="0" smtClean="0">
                    <a:solidFill>
                      <a:srgbClr val="FF0000"/>
                    </a:solidFill>
                  </a:rPr>
                  <a:t>(</a:t>
                </a:r>
                <a:r>
                  <a:rPr lang="en-US" sz="2600" b="1" dirty="0" smtClean="0">
                    <a:solidFill>
                      <a:srgbClr val="FF0000"/>
                    </a:solidFill>
                  </a:rPr>
                  <a:t>Hinge </a:t>
                </a:r>
                <a:r>
                  <a:rPr lang="en-US" sz="2600" b="1" dirty="0">
                    <a:solidFill>
                      <a:srgbClr val="FF0000"/>
                    </a:solidFill>
                  </a:rPr>
                  <a:t>Loss</a:t>
                </a:r>
                <a:r>
                  <a:rPr lang="en-US" sz="2600" b="1" dirty="0" smtClean="0">
                    <a:solidFill>
                      <a:srgbClr val="FF0000"/>
                    </a:solidFill>
                  </a:rPr>
                  <a:t>)</a:t>
                </a:r>
                <a:r>
                  <a:rPr lang="en-US" sz="2200" b="1" dirty="0" smtClean="0"/>
                  <a:t/>
                </a:r>
                <a:br>
                  <a:rPr lang="en-US" sz="2200" b="1" dirty="0" smtClean="0"/>
                </a:br>
                <a:endParaRPr lang="en-US" sz="2200" b="1" dirty="0" smtClean="0"/>
              </a:p>
              <a:p>
                <a:pPr marL="0" indent="0">
                  <a:buNone/>
                </a:pPr>
                <a14:m>
                  <m:oMathPara xmlns:m="http://schemas.openxmlformats.org/officeDocument/2006/math">
                    <m:oMathParaPr>
                      <m:jc m:val="center"/>
                    </m:oMathParaPr>
                    <m:oMath xmlns:m="http://schemas.openxmlformats.org/officeDocument/2006/math">
                      <m:sSub>
                        <m:sSubPr>
                          <m:ctrlPr>
                            <a:rPr lang="en-US" sz="2400" i="1">
                              <a:latin typeface="Cambria Math" charset="0"/>
                            </a:rPr>
                          </m:ctrlPr>
                        </m:sSubPr>
                        <m:e>
                          <m:sSup>
                            <m:sSupPr>
                              <m:ctrlPr>
                                <a:rPr lang="en-US" sz="2400" b="0" i="1" smtClean="0">
                                  <a:latin typeface="Cambria Math" charset="0"/>
                                </a:rPr>
                              </m:ctrlPr>
                            </m:sSupPr>
                            <m:e>
                              <m:r>
                                <a:rPr lang="en-US" sz="2400" b="0" i="1" smtClean="0">
                                  <a:latin typeface="Cambria Math" charset="0"/>
                                </a:rPr>
                                <m:t>𝐷</m:t>
                              </m:r>
                            </m:e>
                            <m:sup>
                              <m:r>
                                <a:rPr lang="en-US" sz="2400" b="0" i="1" smtClean="0">
                                  <a:latin typeface="Cambria Math" charset="0"/>
                                </a:rPr>
                                <m:t>∗</m:t>
                              </m:r>
                            </m:sup>
                          </m:sSup>
                          <m:r>
                            <a:rPr lang="en-US" sz="2400" b="0" i="1" smtClean="0">
                              <a:latin typeface="Cambria Math" charset="0"/>
                            </a:rPr>
                            <m:t>=</m:t>
                          </m:r>
                          <m:r>
                            <a:rPr lang="en-US" sz="2400" b="0" i="1" smtClean="0">
                              <a:latin typeface="Cambria Math" charset="0"/>
                            </a:rPr>
                            <m:t>𝑎𝑟𝑔𝑚𝑖</m:t>
                          </m:r>
                          <m:sSub>
                            <m:sSubPr>
                              <m:ctrlPr>
                                <a:rPr lang="en-US" sz="2400" b="0" i="1" smtClean="0">
                                  <a:latin typeface="Cambria Math" charset="0"/>
                                </a:rPr>
                              </m:ctrlPr>
                            </m:sSubPr>
                            <m:e>
                              <m:r>
                                <a:rPr lang="en-US" sz="2400" b="0" i="1" smtClean="0">
                                  <a:latin typeface="Cambria Math" charset="0"/>
                                </a:rPr>
                                <m:t>𝑛</m:t>
                              </m:r>
                            </m:e>
                            <m:sub>
                              <m:r>
                                <a:rPr lang="en-US" sz="2400" b="0" i="1" smtClean="0">
                                  <a:latin typeface="Cambria Math" charset="0"/>
                                </a:rPr>
                                <m:t>𝐷</m:t>
                              </m:r>
                            </m:sub>
                          </m:sSub>
                          <m:r>
                            <a:rPr lang="en-US" sz="2400" b="0" i="1" smtClean="0">
                              <a:latin typeface="Cambria Math" charset="0"/>
                            </a:rPr>
                            <m:t> </m:t>
                          </m:r>
                          <m:r>
                            <a:rPr lang="en-US" sz="2400" i="1">
                              <a:latin typeface="Cambria Math" charset="0"/>
                            </a:rPr>
                            <m:t>𝔼</m:t>
                          </m:r>
                        </m:e>
                        <m:sub>
                          <m:r>
                            <a:rPr lang="en-US" sz="2400" i="1">
                              <a:latin typeface="Cambria Math" charset="0"/>
                            </a:rPr>
                            <m:t>𝑥</m:t>
                          </m:r>
                          <m:r>
                            <a:rPr lang="en-US" sz="2400" i="1">
                              <a:latin typeface="Cambria Math" charset="0"/>
                            </a:rPr>
                            <m:t>∼</m:t>
                          </m:r>
                          <m:r>
                            <a:rPr lang="en-US" sz="2400" i="1">
                              <a:latin typeface="Cambria Math" charset="0"/>
                            </a:rPr>
                            <m:t>𝑝</m:t>
                          </m:r>
                          <m:d>
                            <m:dPr>
                              <m:ctrlPr>
                                <a:rPr lang="en-US" sz="2400" i="1">
                                  <a:latin typeface="Cambria Math" charset="0"/>
                                </a:rPr>
                              </m:ctrlPr>
                            </m:dPr>
                            <m:e>
                              <m:r>
                                <a:rPr lang="en-US" sz="2400" i="1">
                                  <a:latin typeface="Cambria Math" charset="0"/>
                                </a:rPr>
                                <m:t>𝑥</m:t>
                              </m:r>
                            </m:e>
                          </m:d>
                        </m:sub>
                      </m:sSub>
                      <m:r>
                        <a:rPr lang="en-US" sz="2400" i="1">
                          <a:latin typeface="Cambria Math" charset="0"/>
                        </a:rPr>
                        <m:t>𝐷</m:t>
                      </m:r>
                      <m:d>
                        <m:dPr>
                          <m:ctrlPr>
                            <a:rPr lang="en-US" sz="2400" i="1">
                              <a:latin typeface="Cambria Math" charset="0"/>
                            </a:rPr>
                          </m:ctrlPr>
                        </m:dPr>
                        <m:e>
                          <m:r>
                            <a:rPr lang="en-US" sz="2400" i="1">
                              <a:latin typeface="Cambria Math" charset="0"/>
                            </a:rPr>
                            <m:t>𝑥</m:t>
                          </m:r>
                        </m:e>
                      </m:d>
                      <m:r>
                        <a:rPr lang="en-US" sz="2400" i="1">
                          <a:latin typeface="Cambria Math" charset="0"/>
                        </a:rPr>
                        <m:t>+</m:t>
                      </m:r>
                      <m:sSub>
                        <m:sSubPr>
                          <m:ctrlPr>
                            <a:rPr lang="en-US" sz="2400" i="1">
                              <a:latin typeface="Cambria Math" charset="0"/>
                            </a:rPr>
                          </m:ctrlPr>
                        </m:sSubPr>
                        <m:e>
                          <m:r>
                            <a:rPr lang="en-US" sz="2400" i="1">
                              <a:latin typeface="Cambria Math" charset="0"/>
                            </a:rPr>
                            <m:t>𝔼</m:t>
                          </m:r>
                        </m:e>
                        <m:sub>
                          <m:r>
                            <a:rPr lang="en-US" sz="2400" i="1">
                              <a:latin typeface="Cambria Math" charset="0"/>
                            </a:rPr>
                            <m:t>𝑧</m:t>
                          </m:r>
                          <m:r>
                            <a:rPr lang="en-US" sz="2400" i="1">
                              <a:latin typeface="Cambria Math" charset="0"/>
                            </a:rPr>
                            <m:t>∼</m:t>
                          </m:r>
                          <m:r>
                            <a:rPr lang="en-US" sz="2400" i="1">
                              <a:latin typeface="Cambria Math" charset="0"/>
                            </a:rPr>
                            <m:t>𝑞</m:t>
                          </m:r>
                          <m:d>
                            <m:dPr>
                              <m:ctrlPr>
                                <a:rPr lang="en-US" sz="2400" i="1">
                                  <a:latin typeface="Cambria Math" charset="0"/>
                                </a:rPr>
                              </m:ctrlPr>
                            </m:dPr>
                            <m:e>
                              <m:r>
                                <a:rPr lang="en-US" sz="2400" i="1">
                                  <a:latin typeface="Cambria Math" charset="0"/>
                                </a:rPr>
                                <m:t>𝑧</m:t>
                              </m:r>
                            </m:e>
                          </m:d>
                        </m:sub>
                      </m:sSub>
                      <m:func>
                        <m:funcPr>
                          <m:ctrlPr>
                            <a:rPr lang="en-US" sz="2400" i="1">
                              <a:latin typeface="Cambria Math" charset="0"/>
                            </a:rPr>
                          </m:ctrlPr>
                        </m:funcPr>
                        <m:fName>
                          <m:r>
                            <m:rPr>
                              <m:sty m:val="p"/>
                            </m:rPr>
                            <a:rPr lang="en-US" sz="2400">
                              <a:latin typeface="Cambria Math" charset="0"/>
                            </a:rPr>
                            <m:t>max</m:t>
                          </m:r>
                        </m:fName>
                        <m:e>
                          <m:d>
                            <m:dPr>
                              <m:ctrlPr>
                                <a:rPr lang="en-US" sz="2400" i="1">
                                  <a:latin typeface="Cambria Math" charset="0"/>
                                </a:rPr>
                              </m:ctrlPr>
                            </m:dPr>
                            <m:e>
                              <m:r>
                                <a:rPr lang="en-US" sz="2400" i="1">
                                  <a:latin typeface="Cambria Math" charset="0"/>
                                </a:rPr>
                                <m:t>0, </m:t>
                              </m:r>
                              <m:r>
                                <a:rPr lang="en-US" sz="2400" i="1">
                                  <a:latin typeface="Cambria Math" charset="0"/>
                                </a:rPr>
                                <m:t>𝑚</m:t>
                              </m:r>
                              <m:r>
                                <a:rPr lang="en-US" sz="2400" i="1">
                                  <a:latin typeface="Cambria Math" charset="0"/>
                                </a:rPr>
                                <m:t>−</m:t>
                              </m:r>
                              <m:r>
                                <a:rPr lang="en-US" sz="2400" i="1">
                                  <a:latin typeface="Cambria Math" charset="0"/>
                                </a:rPr>
                                <m:t>𝐷</m:t>
                              </m:r>
                              <m:d>
                                <m:dPr>
                                  <m:ctrlPr>
                                    <a:rPr lang="en-US" sz="2400" i="1">
                                      <a:latin typeface="Cambria Math" charset="0"/>
                                    </a:rPr>
                                  </m:ctrlPr>
                                </m:dPr>
                                <m:e>
                                  <m:r>
                                    <a:rPr lang="en-US" sz="2400" i="1">
                                      <a:latin typeface="Cambria Math" charset="0"/>
                                    </a:rPr>
                                    <m:t>𝐺</m:t>
                                  </m:r>
                                  <m:d>
                                    <m:dPr>
                                      <m:ctrlPr>
                                        <a:rPr lang="en-US" sz="2400" i="1">
                                          <a:latin typeface="Cambria Math" charset="0"/>
                                        </a:rPr>
                                      </m:ctrlPr>
                                    </m:dPr>
                                    <m:e>
                                      <m:r>
                                        <a:rPr lang="en-US" sz="2400" i="1">
                                          <a:latin typeface="Cambria Math" charset="0"/>
                                        </a:rPr>
                                        <m:t>𝑧</m:t>
                                      </m:r>
                                    </m:e>
                                  </m:d>
                                </m:e>
                              </m:d>
                            </m:e>
                          </m:d>
                        </m:e>
                      </m:func>
                    </m:oMath>
                  </m:oMathPara>
                </a14:m>
                <a:endParaRPr lang="en-US" sz="2600" dirty="0" smtClean="0"/>
              </a:p>
              <a:p>
                <a:r>
                  <a:rPr lang="en-US" sz="2600" dirty="0" smtClean="0"/>
                  <a:t>And thus, instead of </a:t>
                </a:r>
                <a:r>
                  <a:rPr lang="en-US" sz="2600" dirty="0" smtClean="0"/>
                  <a:t>outputting probabilities, Discriminator just has </a:t>
                </a:r>
                <a:r>
                  <a:rPr lang="en-US" sz="2400" dirty="0" smtClean="0"/>
                  <a:t>to </a:t>
                </a:r>
                <a:r>
                  <a:rPr lang="en-US" sz="2400" dirty="0"/>
                  <a:t>output </a:t>
                </a:r>
                <a:r>
                  <a:rPr lang="en-US" sz="2600" dirty="0" smtClean="0"/>
                  <a:t>:- </a:t>
                </a:r>
              </a:p>
              <a:p>
                <a:pPr lvl="1"/>
                <a:r>
                  <a:rPr lang="en-US" sz="2200" dirty="0"/>
                  <a:t>H</a:t>
                </a:r>
                <a:r>
                  <a:rPr lang="en-US" sz="2200" dirty="0" smtClean="0"/>
                  <a:t>igh </a:t>
                </a:r>
                <a:r>
                  <a:rPr lang="en-US" sz="2200" dirty="0" smtClean="0"/>
                  <a:t>values for </a:t>
                </a:r>
                <a:r>
                  <a:rPr lang="en-US" sz="2200" dirty="0" smtClean="0"/>
                  <a:t>fake samples</a:t>
                </a:r>
              </a:p>
              <a:p>
                <a:pPr lvl="1"/>
                <a:r>
                  <a:rPr lang="en-US" sz="2200" dirty="0" smtClean="0"/>
                  <a:t>Low </a:t>
                </a:r>
                <a:r>
                  <a:rPr lang="en-US" sz="2200" dirty="0" smtClean="0"/>
                  <a:t>values for </a:t>
                </a:r>
                <a:r>
                  <a:rPr lang="en-US" sz="2200" dirty="0" smtClean="0"/>
                  <a:t>real </a:t>
                </a:r>
                <a:r>
                  <a:rPr lang="en-US" sz="2200" dirty="0" smtClean="0"/>
                  <a:t>samples</a:t>
                </a:r>
                <a:endParaRPr lang="en-US" sz="2200" dirty="0" smtClean="0"/>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475488" y="724087"/>
                <a:ext cx="11206760" cy="5711383"/>
              </a:xfrm>
              <a:blipFill rotWithShape="0">
                <a:blip r:embed="rId3"/>
                <a:stretch>
                  <a:fillRect l="-816" t="-961"/>
                </a:stretch>
              </a:blipFill>
            </p:spPr>
            <p:txBody>
              <a:bodyPr/>
              <a:lstStyle/>
              <a:p>
                <a:r>
                  <a:rPr lang="en-US">
                    <a:noFill/>
                  </a:rPr>
                  <a:t> </a:t>
                </a:r>
              </a:p>
            </p:txBody>
          </p:sp>
        </mc:Fallback>
      </mc:AlternateContent>
      <p:sp>
        <p:nvSpPr>
          <p:cNvPr id="4" name="Footer Placeholder 5"/>
          <p:cNvSpPr>
            <a:spLocks noGrp="1"/>
          </p:cNvSpPr>
          <p:nvPr>
            <p:ph type="ftr" sz="quarter" idx="11"/>
          </p:nvPr>
        </p:nvSpPr>
        <p:spPr>
          <a:xfrm>
            <a:off x="887629" y="6435470"/>
            <a:ext cx="10515600" cy="365125"/>
          </a:xfrm>
        </p:spPr>
        <p:txBody>
          <a:bodyPr/>
          <a:lstStyle/>
          <a:p>
            <a:pPr algn="r"/>
            <a:r>
              <a:rPr lang="en-US" dirty="0"/>
              <a:t>Zhao, </a:t>
            </a:r>
            <a:r>
              <a:rPr lang="en-US" dirty="0" err="1"/>
              <a:t>Junbo</a:t>
            </a:r>
            <a:r>
              <a:rPr lang="en-US" dirty="0"/>
              <a:t>, Michael Mathieu, and Yann </a:t>
            </a:r>
            <a:r>
              <a:rPr lang="en-US" dirty="0" err="1"/>
              <a:t>LeCun</a:t>
            </a:r>
            <a:r>
              <a:rPr lang="en-US" dirty="0"/>
              <a:t>. </a:t>
            </a:r>
            <a:r>
              <a:rPr lang="en-US" b="1" dirty="0"/>
              <a:t>"Energy-based generative adversarial network."</a:t>
            </a:r>
            <a:r>
              <a:rPr lang="en-US" dirty="0"/>
              <a:t> </a:t>
            </a:r>
            <a:r>
              <a:rPr lang="en-US" dirty="0" err="1"/>
              <a:t>arXiv</a:t>
            </a:r>
            <a:r>
              <a:rPr lang="en-US" dirty="0"/>
              <a:t> preprint arXiv:1609.03126 (2016</a:t>
            </a:r>
            <a:r>
              <a:rPr lang="en-US" dirty="0" smtClean="0"/>
              <a:t>)</a:t>
            </a:r>
            <a:endParaRPr lang="en-US" dirty="0"/>
          </a:p>
        </p:txBody>
      </p:sp>
      <p:cxnSp>
        <p:nvCxnSpPr>
          <p:cNvPr id="5" name="Straight Connector 4"/>
          <p:cNvCxnSpPr/>
          <p:nvPr/>
        </p:nvCxnSpPr>
        <p:spPr>
          <a:xfrm>
            <a:off x="0" y="3173420"/>
            <a:ext cx="121920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2103120" y="1484750"/>
            <a:ext cx="8065008" cy="67323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7" name="Rectangle 6"/>
          <p:cNvSpPr/>
          <p:nvPr/>
        </p:nvSpPr>
        <p:spPr>
          <a:xfrm>
            <a:off x="2103120" y="2341170"/>
            <a:ext cx="8065008" cy="590156"/>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287363" y="2470943"/>
            <a:ext cx="1674241" cy="369332"/>
          </a:xfrm>
          <a:prstGeom prst="rect">
            <a:avLst/>
          </a:prstGeom>
          <a:noFill/>
        </p:spPr>
        <p:txBody>
          <a:bodyPr wrap="none" rtlCol="0">
            <a:spAutoFit/>
          </a:bodyPr>
          <a:lstStyle/>
          <a:p>
            <a:r>
              <a:rPr lang="en-US" b="1" dirty="0" smtClean="0">
                <a:solidFill>
                  <a:srgbClr val="FF0000"/>
                </a:solidFill>
              </a:rPr>
              <a:t>We can use </a:t>
            </a:r>
            <a:r>
              <a:rPr lang="en-US" b="1" dirty="0">
                <a:solidFill>
                  <a:srgbClr val="FF0000"/>
                </a:solidFill>
              </a:rPr>
              <a:t>t</a:t>
            </a:r>
            <a:r>
              <a:rPr lang="en-US" b="1" dirty="0" smtClean="0">
                <a:solidFill>
                  <a:srgbClr val="FF0000"/>
                </a:solidFill>
              </a:rPr>
              <a:t>his</a:t>
            </a:r>
            <a:endParaRPr lang="en-US" b="1" dirty="0">
              <a:solidFill>
                <a:srgbClr val="FF0000"/>
              </a:solidFill>
            </a:endParaRPr>
          </a:p>
        </p:txBody>
      </p:sp>
      <p:sp>
        <p:nvSpPr>
          <p:cNvPr id="9" name="Rectangle 8"/>
          <p:cNvSpPr/>
          <p:nvPr/>
        </p:nvSpPr>
        <p:spPr>
          <a:xfrm>
            <a:off x="1979892" y="4023236"/>
            <a:ext cx="8206524" cy="673234"/>
          </a:xfrm>
          <a:prstGeom prst="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194972541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14375"/>
          </a:xfrm>
        </p:spPr>
        <p:txBody>
          <a:bodyPr>
            <a:normAutofit/>
          </a:bodyPr>
          <a:lstStyle/>
          <a:p>
            <a:pPr algn="ctr"/>
            <a:r>
              <a:rPr lang="en-US" b="1" dirty="0" smtClean="0">
                <a:solidFill>
                  <a:srgbClr val="FF0000"/>
                </a:solidFill>
              </a:rPr>
              <a:t>GANs</a:t>
            </a:r>
            <a:endParaRPr lang="en-US" b="1" dirty="0">
              <a:solidFill>
                <a:srgbClr val="FF0000"/>
              </a:solidFill>
            </a:endParaRPr>
          </a:p>
        </p:txBody>
      </p:sp>
      <p:sp>
        <p:nvSpPr>
          <p:cNvPr id="3" name="Content Placeholder 2"/>
          <p:cNvSpPr>
            <a:spLocks noGrp="1"/>
          </p:cNvSpPr>
          <p:nvPr>
            <p:ph idx="1"/>
          </p:nvPr>
        </p:nvSpPr>
        <p:spPr>
          <a:xfrm>
            <a:off x="838200" y="1270000"/>
            <a:ext cx="10515600" cy="4906963"/>
          </a:xfrm>
        </p:spPr>
        <p:txBody>
          <a:bodyPr>
            <a:normAutofit/>
          </a:bodyPr>
          <a:lstStyle/>
          <a:p>
            <a:r>
              <a:rPr lang="en-US" b="1" dirty="0" smtClean="0">
                <a:solidFill>
                  <a:schemeClr val="accent5">
                    <a:lumMod val="50000"/>
                  </a:schemeClr>
                </a:solidFill>
              </a:rPr>
              <a:t>Generative</a:t>
            </a:r>
          </a:p>
          <a:p>
            <a:pPr lvl="1"/>
            <a:r>
              <a:rPr lang="en-US" dirty="0" smtClean="0"/>
              <a:t>Learn a generative model</a:t>
            </a:r>
          </a:p>
          <a:p>
            <a:endParaRPr lang="en-US" dirty="0" smtClean="0"/>
          </a:p>
          <a:p>
            <a:r>
              <a:rPr lang="en-US" b="1" dirty="0" smtClean="0">
                <a:solidFill>
                  <a:schemeClr val="accent5">
                    <a:lumMod val="50000"/>
                  </a:schemeClr>
                </a:solidFill>
              </a:rPr>
              <a:t>Adversarial</a:t>
            </a:r>
          </a:p>
          <a:p>
            <a:pPr lvl="1"/>
            <a:r>
              <a:rPr lang="en-US" dirty="0" smtClean="0"/>
              <a:t>Trained in an adversarial setting</a:t>
            </a:r>
            <a:endParaRPr lang="en-US" dirty="0"/>
          </a:p>
          <a:p>
            <a:endParaRPr lang="en-US" dirty="0" smtClean="0"/>
          </a:p>
          <a:p>
            <a:r>
              <a:rPr lang="en-US" b="1" dirty="0" smtClean="0">
                <a:solidFill>
                  <a:schemeClr val="accent5">
                    <a:lumMod val="50000"/>
                  </a:schemeClr>
                </a:solidFill>
              </a:rPr>
              <a:t>Networks</a:t>
            </a:r>
          </a:p>
          <a:p>
            <a:pPr lvl="1"/>
            <a:r>
              <a:rPr lang="en-US" dirty="0" smtClean="0"/>
              <a:t>Use Deep Neural Networks</a:t>
            </a:r>
            <a:endParaRPr lang="en-US" dirty="0"/>
          </a:p>
        </p:txBody>
      </p:sp>
    </p:spTree>
    <p:extLst>
      <p:ext uri="{BB962C8B-B14F-4D97-AF65-F5344CB8AC3E}">
        <p14:creationId xmlns:p14="http://schemas.microsoft.com/office/powerpoint/2010/main" val="16145896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5138" y="302063"/>
            <a:ext cx="10515600" cy="486213"/>
          </a:xfrm>
        </p:spPr>
        <p:txBody>
          <a:bodyPr>
            <a:normAutofit fontScale="90000"/>
          </a:bodyPr>
          <a:lstStyle/>
          <a:p>
            <a:pPr algn="ctr"/>
            <a:r>
              <a:rPr lang="en-US" b="1" dirty="0" smtClean="0">
                <a:solidFill>
                  <a:srgbClr val="FF0000"/>
                </a:solidFill>
              </a:rPr>
              <a:t>Energy-Based GANs</a:t>
            </a:r>
            <a:endParaRPr lang="en-US" b="1" dirty="0">
              <a:solidFill>
                <a:srgbClr val="FF0000"/>
              </a:solidFill>
            </a:endParaRPr>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a:xfrm>
                <a:off x="98007" y="1016761"/>
                <a:ext cx="6649634" cy="5519408"/>
              </a:xfrm>
            </p:spPr>
            <p:txBody>
              <a:bodyPr>
                <a:normAutofit/>
              </a:bodyPr>
              <a:lstStyle/>
              <a:p>
                <a:r>
                  <a:rPr lang="en-US" sz="2600" dirty="0" smtClean="0"/>
                  <a:t>Modified </a:t>
                </a:r>
                <a:r>
                  <a:rPr lang="en-US" sz="2600" dirty="0"/>
                  <a:t>game plans</a:t>
                </a:r>
              </a:p>
              <a:p>
                <a:pPr lvl="1"/>
                <a:r>
                  <a:rPr lang="en-US" b="1" dirty="0">
                    <a:solidFill>
                      <a:srgbClr val="FF0000"/>
                    </a:solidFill>
                  </a:rPr>
                  <a:t>Generator</a:t>
                </a:r>
                <a:r>
                  <a:rPr lang="en-US" dirty="0"/>
                  <a:t> will try </a:t>
                </a:r>
                <a:r>
                  <a:rPr lang="en-US" dirty="0" smtClean="0"/>
                  <a:t>to generate samples with low values</a:t>
                </a:r>
                <a:endParaRPr lang="en-US" dirty="0"/>
              </a:p>
              <a:p>
                <a:pPr lvl="1"/>
                <a:r>
                  <a:rPr lang="en-US" b="1" dirty="0">
                    <a:solidFill>
                      <a:srgbClr val="FF0000"/>
                    </a:solidFill>
                  </a:rPr>
                  <a:t>Discriminator</a:t>
                </a:r>
                <a:r>
                  <a:rPr lang="en-US" dirty="0"/>
                  <a:t> will try to assign high scores to fake </a:t>
                </a:r>
                <a:r>
                  <a:rPr lang="en-US" dirty="0" smtClean="0"/>
                  <a:t>values</a:t>
                </a:r>
                <a:endParaRPr lang="en-US" sz="2400" b="1" dirty="0" smtClean="0">
                  <a:solidFill>
                    <a:schemeClr val="accent5">
                      <a:lumMod val="75000"/>
                    </a:schemeClr>
                  </a:solidFill>
                </a:endParaRPr>
              </a:p>
              <a:p>
                <a:endParaRPr lang="en-US" sz="2400" b="1" dirty="0">
                  <a:solidFill>
                    <a:schemeClr val="accent5">
                      <a:lumMod val="75000"/>
                    </a:schemeClr>
                  </a:solidFill>
                </a:endParaRPr>
              </a:p>
              <a:p>
                <a:r>
                  <a:rPr lang="en-US" sz="2400" b="1" dirty="0" smtClean="0">
                    <a:solidFill>
                      <a:schemeClr val="accent5">
                        <a:lumMod val="75000"/>
                      </a:schemeClr>
                    </a:solidFill>
                  </a:rPr>
                  <a:t>Use </a:t>
                </a:r>
                <a:r>
                  <a:rPr lang="en-US" sz="2400" b="1" dirty="0" smtClean="0">
                    <a:solidFill>
                      <a:schemeClr val="accent5">
                        <a:lumMod val="75000"/>
                      </a:schemeClr>
                    </a:solidFill>
                  </a:rPr>
                  <a:t>AutoEncoder inside the Discriminator</a:t>
                </a:r>
                <a:r>
                  <a:rPr lang="en-US" sz="2400" dirty="0" smtClean="0"/>
                  <a:t/>
                </a:r>
                <a:br>
                  <a:rPr lang="en-US" sz="2400" dirty="0" smtClean="0"/>
                </a:br>
                <a:endParaRPr lang="en-US" sz="2400" dirty="0" smtClean="0"/>
              </a:p>
              <a:p>
                <a:r>
                  <a:rPr lang="en-US" sz="2400" b="1" dirty="0" smtClean="0">
                    <a:solidFill>
                      <a:schemeClr val="accent5">
                        <a:lumMod val="75000"/>
                      </a:schemeClr>
                    </a:solidFill>
                  </a:rPr>
                  <a:t>Use Mean-Squared Reconstruction error as </a:t>
                </a:r>
                <a14:m>
                  <m:oMath xmlns:m="http://schemas.openxmlformats.org/officeDocument/2006/math">
                    <m:r>
                      <a:rPr lang="en-US" sz="2400" b="1" i="1">
                        <a:solidFill>
                          <a:schemeClr val="accent5">
                            <a:lumMod val="75000"/>
                          </a:schemeClr>
                        </a:solidFill>
                        <a:latin typeface="Cambria Math" charset="0"/>
                      </a:rPr>
                      <m:t>𝑫</m:t>
                    </m:r>
                    <m:d>
                      <m:dPr>
                        <m:ctrlPr>
                          <a:rPr lang="en-US" sz="2400" b="1" i="1">
                            <a:solidFill>
                              <a:schemeClr val="accent5">
                                <a:lumMod val="75000"/>
                              </a:schemeClr>
                            </a:solidFill>
                            <a:latin typeface="Cambria Math" charset="0"/>
                          </a:rPr>
                        </m:ctrlPr>
                      </m:dPr>
                      <m:e>
                        <m:r>
                          <a:rPr lang="en-US" sz="2400" b="1" i="1">
                            <a:solidFill>
                              <a:schemeClr val="accent5">
                                <a:lumMod val="75000"/>
                              </a:schemeClr>
                            </a:solidFill>
                            <a:latin typeface="Cambria Math" charset="0"/>
                          </a:rPr>
                          <m:t>𝒙</m:t>
                        </m:r>
                      </m:e>
                    </m:d>
                  </m:oMath>
                </a14:m>
                <a:endParaRPr lang="en-US" sz="2400" b="1" dirty="0" smtClean="0">
                  <a:solidFill>
                    <a:schemeClr val="accent5">
                      <a:lumMod val="75000"/>
                    </a:schemeClr>
                  </a:solidFill>
                </a:endParaRPr>
              </a:p>
              <a:p>
                <a:pPr lvl="1"/>
                <a:r>
                  <a:rPr lang="en-US" dirty="0" smtClean="0"/>
                  <a:t>High Reconstruction Error for Fake samples</a:t>
                </a:r>
              </a:p>
              <a:p>
                <a:pPr lvl="1"/>
                <a:r>
                  <a:rPr lang="en-US" dirty="0" smtClean="0"/>
                  <a:t>Low Reconstruction Error for Real samples</a:t>
                </a:r>
                <a:endParaRPr lang="en-US" dirty="0"/>
              </a:p>
              <a:p>
                <a:endParaRPr lang="en-US" sz="2200" dirty="0" smtClean="0"/>
              </a:p>
              <a:p>
                <a:pPr marL="0" indent="0">
                  <a:buNone/>
                </a:pPr>
                <a:endParaRPr lang="en-US" sz="2200" dirty="0" smtClean="0"/>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98007" y="1016761"/>
                <a:ext cx="6649634" cy="5519408"/>
              </a:xfrm>
              <a:blipFill rotWithShape="0">
                <a:blip r:embed="rId3"/>
                <a:stretch>
                  <a:fillRect l="-1375" t="-1657"/>
                </a:stretch>
              </a:blipFill>
            </p:spPr>
            <p:txBody>
              <a:bodyPr/>
              <a:lstStyle/>
              <a:p>
                <a:r>
                  <a:rPr lang="en-US">
                    <a:noFill/>
                  </a:rPr>
                  <a:t> </a:t>
                </a:r>
              </a:p>
            </p:txBody>
          </p:sp>
        </mc:Fallback>
      </mc:AlternateContent>
      <p:sp>
        <p:nvSpPr>
          <p:cNvPr id="4" name="Footer Placeholder 5"/>
          <p:cNvSpPr>
            <a:spLocks noGrp="1"/>
          </p:cNvSpPr>
          <p:nvPr>
            <p:ph type="ftr" sz="quarter" idx="11"/>
          </p:nvPr>
        </p:nvSpPr>
        <p:spPr>
          <a:xfrm>
            <a:off x="887629" y="6435470"/>
            <a:ext cx="10515600" cy="365125"/>
          </a:xfrm>
        </p:spPr>
        <p:txBody>
          <a:bodyPr/>
          <a:lstStyle/>
          <a:p>
            <a:pPr algn="r"/>
            <a:r>
              <a:rPr lang="en-US" dirty="0"/>
              <a:t>Zhao, </a:t>
            </a:r>
            <a:r>
              <a:rPr lang="en-US" dirty="0" err="1"/>
              <a:t>Junbo</a:t>
            </a:r>
            <a:r>
              <a:rPr lang="en-US" dirty="0"/>
              <a:t>, Michael Mathieu, and Yann </a:t>
            </a:r>
            <a:r>
              <a:rPr lang="en-US" dirty="0" err="1"/>
              <a:t>LeCun</a:t>
            </a:r>
            <a:r>
              <a:rPr lang="en-US" dirty="0"/>
              <a:t>. </a:t>
            </a:r>
            <a:r>
              <a:rPr lang="en-US" b="1" dirty="0"/>
              <a:t>"Energy-based generative adversarial network."</a:t>
            </a:r>
            <a:r>
              <a:rPr lang="en-US" dirty="0"/>
              <a:t> </a:t>
            </a:r>
            <a:r>
              <a:rPr lang="en-US" dirty="0" err="1"/>
              <a:t>arXiv</a:t>
            </a:r>
            <a:r>
              <a:rPr lang="en-US" dirty="0"/>
              <a:t> preprint arXiv:1609.03126 (2016</a:t>
            </a:r>
            <a:r>
              <a:rPr lang="en-US" dirty="0" smtClean="0"/>
              <a:t>)</a:t>
            </a:r>
            <a:endParaRPr lang="en-US"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47641" y="2891918"/>
            <a:ext cx="5444359" cy="2477909"/>
          </a:xfrm>
          <a:prstGeom prst="rect">
            <a:avLst/>
          </a:prstGeom>
        </p:spPr>
      </p:pic>
      <mc:AlternateContent xmlns:mc="http://schemas.openxmlformats.org/markup-compatibility/2006">
        <mc:Choice xmlns:a14="http://schemas.microsoft.com/office/drawing/2010/main" Requires="a14">
          <p:sp>
            <p:nvSpPr>
              <p:cNvPr id="8" name="Rectangle 7"/>
              <p:cNvSpPr/>
              <p:nvPr/>
            </p:nvSpPr>
            <p:spPr>
              <a:xfrm>
                <a:off x="7203266" y="1400842"/>
                <a:ext cx="7809184" cy="878510"/>
              </a:xfrm>
              <a:prstGeom prst="rect">
                <a:avLst/>
              </a:prstGeom>
            </p:spPr>
            <p:txBody>
              <a:bodyPr wrap="square">
                <a:spAutoFit/>
              </a:bodyPr>
              <a:lstStyle/>
              <a:p>
                <a:endParaRPr lang="en-US" sz="2400" i="1" dirty="0" smtClean="0">
                  <a:latin typeface="Cambria Math" charset="0"/>
                </a:endParaRPr>
              </a:p>
              <a:p>
                <a:pPr/>
                <a14:m>
                  <m:oMathPara xmlns:m="http://schemas.openxmlformats.org/officeDocument/2006/math">
                    <m:oMathParaPr>
                      <m:jc m:val="left"/>
                    </m:oMathParaPr>
                    <m:oMath xmlns:m="http://schemas.openxmlformats.org/officeDocument/2006/math">
                      <m:r>
                        <a:rPr lang="en-US" sz="2400" b="0" i="1" smtClean="0">
                          <a:latin typeface="Cambria Math" charset="0"/>
                        </a:rPr>
                        <m:t>𝐷</m:t>
                      </m:r>
                      <m:d>
                        <m:dPr>
                          <m:ctrlPr>
                            <a:rPr lang="en-US" sz="2400" b="0" i="1" smtClean="0">
                              <a:latin typeface="Cambria Math" charset="0"/>
                            </a:rPr>
                          </m:ctrlPr>
                        </m:dPr>
                        <m:e>
                          <m:r>
                            <a:rPr lang="en-US" sz="2400" b="0" i="1" smtClean="0">
                              <a:latin typeface="Cambria Math" charset="0"/>
                            </a:rPr>
                            <m:t>𝑥</m:t>
                          </m:r>
                        </m:e>
                      </m:d>
                      <m:r>
                        <a:rPr lang="en-US" sz="2400" i="1">
                          <a:latin typeface="Cambria Math" charset="0"/>
                        </a:rPr>
                        <m:t>=</m:t>
                      </m:r>
                      <m:r>
                        <a:rPr lang="en-US" sz="2400" b="0" i="1" smtClean="0">
                          <a:latin typeface="Cambria Math" charset="0"/>
                        </a:rPr>
                        <m:t> </m:t>
                      </m:r>
                      <m:r>
                        <m:rPr>
                          <m:lit/>
                        </m:rPr>
                        <a:rPr lang="en-US" sz="2400" b="0" i="1" smtClean="0">
                          <a:latin typeface="Cambria Math" charset="0"/>
                        </a:rPr>
                        <m:t>||</m:t>
                      </m:r>
                      <m:r>
                        <a:rPr lang="en-US" sz="2400" b="0" i="1" smtClean="0">
                          <a:latin typeface="Cambria Math" charset="0"/>
                        </a:rPr>
                        <m:t>𝐷𝑒𝑐</m:t>
                      </m:r>
                      <m:d>
                        <m:dPr>
                          <m:ctrlPr>
                            <a:rPr lang="en-US" sz="2400" b="0" i="1" smtClean="0">
                              <a:latin typeface="Cambria Math" charset="0"/>
                            </a:rPr>
                          </m:ctrlPr>
                        </m:dPr>
                        <m:e>
                          <m:r>
                            <a:rPr lang="en-US" sz="2400" b="0" i="1" smtClean="0">
                              <a:latin typeface="Cambria Math" charset="0"/>
                            </a:rPr>
                            <m:t>𝐸𝑛𝑐</m:t>
                          </m:r>
                          <m:d>
                            <m:dPr>
                              <m:ctrlPr>
                                <a:rPr lang="en-US" sz="2400" b="0" i="1" smtClean="0">
                                  <a:latin typeface="Cambria Math" charset="0"/>
                                </a:rPr>
                              </m:ctrlPr>
                            </m:dPr>
                            <m:e>
                              <m:r>
                                <a:rPr lang="en-US" sz="2400" b="0" i="1" smtClean="0">
                                  <a:latin typeface="Cambria Math" charset="0"/>
                                </a:rPr>
                                <m:t>𝑥</m:t>
                              </m:r>
                            </m:e>
                          </m:d>
                        </m:e>
                      </m:d>
                      <m:r>
                        <a:rPr lang="en-US" sz="2400" b="0" i="1" smtClean="0">
                          <a:latin typeface="Cambria Math" charset="0"/>
                        </a:rPr>
                        <m:t> −</m:t>
                      </m:r>
                      <m:r>
                        <a:rPr lang="en-US" sz="2400" b="0" i="1" smtClean="0">
                          <a:latin typeface="Cambria Math" charset="0"/>
                        </a:rPr>
                        <m:t>𝑥</m:t>
                      </m:r>
                      <m:r>
                        <m:rPr>
                          <m:lit/>
                        </m:rPr>
                        <a:rPr lang="en-US" sz="2400" b="0" i="1" smtClean="0">
                          <a:latin typeface="Cambria Math" charset="0"/>
                        </a:rPr>
                        <m:t>|</m:t>
                      </m:r>
                      <m:sSub>
                        <m:sSubPr>
                          <m:ctrlPr>
                            <a:rPr lang="en-US" sz="2400" b="0" i="1" smtClean="0">
                              <a:latin typeface="Cambria Math" charset="0"/>
                            </a:rPr>
                          </m:ctrlPr>
                        </m:sSubPr>
                        <m:e>
                          <m:r>
                            <m:rPr>
                              <m:lit/>
                            </m:rPr>
                            <a:rPr lang="en-US" sz="2400" b="0" i="1" smtClean="0">
                              <a:latin typeface="Cambria Math" charset="0"/>
                            </a:rPr>
                            <m:t>|</m:t>
                          </m:r>
                        </m:e>
                        <m:sub>
                          <m:r>
                            <a:rPr lang="en-US" sz="2400" b="0" i="1" smtClean="0">
                              <a:latin typeface="Cambria Math" charset="0"/>
                            </a:rPr>
                            <m:t>𝑀𝑆𝐸</m:t>
                          </m:r>
                        </m:sub>
                      </m:sSub>
                    </m:oMath>
                  </m:oMathPara>
                </a14:m>
                <a:endParaRPr lang="en-US" sz="2400" i="1" dirty="0">
                  <a:latin typeface="Cambria Math" charset="0"/>
                </a:endParaRPr>
              </a:p>
            </p:txBody>
          </p:sp>
        </mc:Choice>
        <mc:Fallback>
          <p:sp>
            <p:nvSpPr>
              <p:cNvPr id="8" name="Rectangle 7"/>
              <p:cNvSpPr>
                <a:spLocks noRot="1" noChangeAspect="1" noMove="1" noResize="1" noEditPoints="1" noAdjustHandles="1" noChangeArrowheads="1" noChangeShapeType="1" noTextEdit="1"/>
              </p:cNvSpPr>
              <p:nvPr/>
            </p:nvSpPr>
            <p:spPr>
              <a:xfrm>
                <a:off x="7203266" y="1400842"/>
                <a:ext cx="7809184" cy="878510"/>
              </a:xfrm>
              <a:prstGeom prst="rect">
                <a:avLst/>
              </a:prstGeom>
              <a:blipFill rotWithShape="0">
                <a:blip r:embed="rId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95365259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1188" y="50882"/>
            <a:ext cx="10515600" cy="719756"/>
          </a:xfrm>
        </p:spPr>
        <p:txBody>
          <a:bodyPr>
            <a:normAutofit/>
          </a:bodyPr>
          <a:lstStyle/>
          <a:p>
            <a:pPr algn="ctr"/>
            <a:r>
              <a:rPr lang="en-US" sz="3600" b="1" dirty="0" smtClean="0">
                <a:solidFill>
                  <a:srgbClr val="FF0000"/>
                </a:solidFill>
              </a:rPr>
              <a:t>More Bedrooms</a:t>
            </a:r>
            <a:r>
              <a:rPr lang="is-IS" sz="3600" b="1" dirty="0" smtClean="0">
                <a:solidFill>
                  <a:srgbClr val="FF0000"/>
                </a:solidFill>
              </a:rPr>
              <a:t>…</a:t>
            </a:r>
            <a:endParaRPr lang="en-US" sz="3600" b="1" dirty="0">
              <a:solidFill>
                <a:srgbClr val="FF0000"/>
              </a:solidFill>
            </a:endParaRPr>
          </a:p>
        </p:txBody>
      </p:sp>
      <p:sp>
        <p:nvSpPr>
          <p:cNvPr id="4" name="Footer Placeholder 3"/>
          <p:cNvSpPr>
            <a:spLocks noGrp="1"/>
          </p:cNvSpPr>
          <p:nvPr>
            <p:ph type="ftr" sz="quarter" idx="11"/>
          </p:nvPr>
        </p:nvSpPr>
        <p:spPr>
          <a:xfrm>
            <a:off x="1626477" y="6406495"/>
            <a:ext cx="10515600" cy="409575"/>
          </a:xfrm>
        </p:spPr>
        <p:txBody>
          <a:bodyPr/>
          <a:lstStyle/>
          <a:p>
            <a:pPr algn="r"/>
            <a:r>
              <a:rPr lang="en-US" dirty="0"/>
              <a:t>Zhao, </a:t>
            </a:r>
            <a:r>
              <a:rPr lang="en-US" dirty="0" err="1"/>
              <a:t>Junbo</a:t>
            </a:r>
            <a:r>
              <a:rPr lang="en-US" dirty="0"/>
              <a:t>, Michael Mathieu, and Yann </a:t>
            </a:r>
            <a:r>
              <a:rPr lang="en-US" dirty="0" err="1"/>
              <a:t>LeCun</a:t>
            </a:r>
            <a:r>
              <a:rPr lang="en-US" dirty="0"/>
              <a:t>. </a:t>
            </a:r>
            <a:r>
              <a:rPr lang="en-US" b="1" dirty="0"/>
              <a:t>"Energy-based generative adversarial network."</a:t>
            </a:r>
            <a:r>
              <a:rPr lang="en-US" dirty="0"/>
              <a:t> </a:t>
            </a:r>
            <a:r>
              <a:rPr lang="en-US" dirty="0" err="1"/>
              <a:t>arXiv</a:t>
            </a:r>
            <a:r>
              <a:rPr lang="en-US" dirty="0"/>
              <a:t> preprint arXiv:1609.03126 (2016)</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3393" y="770638"/>
            <a:ext cx="8056178" cy="5635857"/>
          </a:xfrm>
          <a:prstGeom prst="rect">
            <a:avLst/>
          </a:prstGeom>
        </p:spPr>
      </p:pic>
    </p:spTree>
    <p:extLst>
      <p:ext uri="{BB962C8B-B14F-4D97-AF65-F5344CB8AC3E}">
        <p14:creationId xmlns:p14="http://schemas.microsoft.com/office/powerpoint/2010/main" val="74217416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1188" y="50882"/>
            <a:ext cx="10515600" cy="719756"/>
          </a:xfrm>
        </p:spPr>
        <p:txBody>
          <a:bodyPr>
            <a:normAutofit/>
          </a:bodyPr>
          <a:lstStyle/>
          <a:p>
            <a:pPr algn="ctr"/>
            <a:r>
              <a:rPr lang="en-US" sz="3600" b="1" dirty="0" smtClean="0">
                <a:solidFill>
                  <a:srgbClr val="FF0000"/>
                </a:solidFill>
              </a:rPr>
              <a:t>Celebs</a:t>
            </a:r>
            <a:r>
              <a:rPr lang="is-IS" sz="3600" b="1" dirty="0" smtClean="0">
                <a:solidFill>
                  <a:srgbClr val="FF0000"/>
                </a:solidFill>
              </a:rPr>
              <a:t>…</a:t>
            </a:r>
            <a:endParaRPr lang="en-US" sz="3600" b="1" dirty="0">
              <a:solidFill>
                <a:srgbClr val="FF0000"/>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2938" y="770638"/>
            <a:ext cx="7560442" cy="6087362"/>
          </a:xfrm>
          <a:prstGeom prst="rect">
            <a:avLst/>
          </a:prstGeom>
        </p:spPr>
      </p:pic>
    </p:spTree>
    <p:extLst>
      <p:ext uri="{BB962C8B-B14F-4D97-AF65-F5344CB8AC3E}">
        <p14:creationId xmlns:p14="http://schemas.microsoft.com/office/powerpoint/2010/main" val="45663897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2922" y="1549927"/>
            <a:ext cx="10640878" cy="4777568"/>
          </a:xfrm>
          <a:prstGeom prst="rect">
            <a:avLst/>
          </a:prstGeom>
        </p:spPr>
      </p:pic>
      <p:sp>
        <p:nvSpPr>
          <p:cNvPr id="10" name="Rectangle 9"/>
          <p:cNvSpPr/>
          <p:nvPr/>
        </p:nvSpPr>
        <p:spPr>
          <a:xfrm>
            <a:off x="6053600" y="3902008"/>
            <a:ext cx="5362414" cy="2394263"/>
          </a:xfrm>
          <a:prstGeom prst="rect">
            <a:avLst/>
          </a:prstGeom>
          <a:noFill/>
          <a:ln w="69850">
            <a:solidFill>
              <a:srgbClr val="92D05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sp>
        <p:nvSpPr>
          <p:cNvPr id="9" name="Rectangle 8"/>
          <p:cNvSpPr/>
          <p:nvPr/>
        </p:nvSpPr>
        <p:spPr>
          <a:xfrm>
            <a:off x="712922" y="3940529"/>
            <a:ext cx="5362414" cy="2394263"/>
          </a:xfrm>
          <a:prstGeom prst="rect">
            <a:avLst/>
          </a:prstGeom>
          <a:noFill/>
          <a:ln w="69850">
            <a:solidFill>
              <a:srgbClr val="92D05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sp>
        <p:nvSpPr>
          <p:cNvPr id="8" name="Rectangle 7"/>
          <p:cNvSpPr/>
          <p:nvPr/>
        </p:nvSpPr>
        <p:spPr>
          <a:xfrm>
            <a:off x="6048702" y="1501423"/>
            <a:ext cx="5362414" cy="2394263"/>
          </a:xfrm>
          <a:prstGeom prst="rect">
            <a:avLst/>
          </a:prstGeom>
          <a:noFill/>
          <a:ln w="69850">
            <a:solidFill>
              <a:srgbClr val="92D05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sp>
        <p:nvSpPr>
          <p:cNvPr id="6" name="Rectangle 5"/>
          <p:cNvSpPr/>
          <p:nvPr/>
        </p:nvSpPr>
        <p:spPr>
          <a:xfrm>
            <a:off x="712922" y="1512420"/>
            <a:ext cx="5362414" cy="2394263"/>
          </a:xfrm>
          <a:prstGeom prst="rect">
            <a:avLst/>
          </a:prstGeom>
          <a:noFill/>
          <a:ln w="69850">
            <a:solidFill>
              <a:srgbClr val="92D05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sp>
        <p:nvSpPr>
          <p:cNvPr id="2" name="Title 1"/>
          <p:cNvSpPr>
            <a:spLocks noGrp="1"/>
          </p:cNvSpPr>
          <p:nvPr>
            <p:ph type="title"/>
          </p:nvPr>
        </p:nvSpPr>
        <p:spPr>
          <a:xfrm>
            <a:off x="838200" y="397728"/>
            <a:ext cx="10515600" cy="487280"/>
          </a:xfrm>
        </p:spPr>
        <p:txBody>
          <a:bodyPr>
            <a:normAutofit fontScale="90000"/>
          </a:bodyPr>
          <a:lstStyle/>
          <a:p>
            <a:pPr algn="ctr"/>
            <a:r>
              <a:rPr lang="en-US" b="1" dirty="0" smtClean="0">
                <a:solidFill>
                  <a:srgbClr val="FF0000"/>
                </a:solidFill>
              </a:rPr>
              <a:t>The Cool Stuff</a:t>
            </a:r>
            <a:r>
              <a:rPr lang="is-I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5282306" y="1022892"/>
            <a:ext cx="2730315" cy="488418"/>
          </a:xfrm>
        </p:spPr>
        <p:txBody>
          <a:bodyPr/>
          <a:lstStyle/>
          <a:p>
            <a:pPr marL="0" indent="0">
              <a:buNone/>
            </a:pPr>
            <a:r>
              <a:rPr lang="en-US" smtClean="0"/>
              <a:t>3D Faces</a:t>
            </a:r>
            <a:endParaRPr lang="en-US" dirty="0"/>
          </a:p>
        </p:txBody>
      </p:sp>
      <p:sp>
        <p:nvSpPr>
          <p:cNvPr id="4" name="Footer Placeholder 3"/>
          <p:cNvSpPr>
            <a:spLocks noGrp="1"/>
          </p:cNvSpPr>
          <p:nvPr>
            <p:ph type="ftr" sz="quarter" idx="11"/>
          </p:nvPr>
        </p:nvSpPr>
        <p:spPr>
          <a:xfrm>
            <a:off x="838200" y="6311900"/>
            <a:ext cx="10515600" cy="409575"/>
          </a:xfrm>
        </p:spPr>
        <p:txBody>
          <a:bodyPr/>
          <a:lstStyle/>
          <a:p>
            <a:pPr algn="r"/>
            <a:r>
              <a:rPr lang="en-US" dirty="0" smtClean="0"/>
              <a:t>Chen, X., </a:t>
            </a:r>
            <a:r>
              <a:rPr lang="en-US" dirty="0" err="1" smtClean="0"/>
              <a:t>Duan</a:t>
            </a:r>
            <a:r>
              <a:rPr lang="en-US" dirty="0" smtClean="0"/>
              <a:t>, Y., </a:t>
            </a:r>
            <a:r>
              <a:rPr lang="en-US" dirty="0" err="1" smtClean="0"/>
              <a:t>Houthooft</a:t>
            </a:r>
            <a:r>
              <a:rPr lang="en-US" dirty="0" smtClean="0"/>
              <a:t>, R., Schulman, J., </a:t>
            </a:r>
            <a:r>
              <a:rPr lang="en-US" dirty="0" err="1" smtClean="0"/>
              <a:t>Sutskever</a:t>
            </a:r>
            <a:r>
              <a:rPr lang="en-US" dirty="0" smtClean="0"/>
              <a:t>, I., &amp; </a:t>
            </a:r>
            <a:r>
              <a:rPr lang="en-US" dirty="0" err="1" smtClean="0"/>
              <a:t>Abbeel</a:t>
            </a:r>
            <a:r>
              <a:rPr lang="en-US" dirty="0" smtClean="0"/>
              <a:t>, P. InfoGAN: Interpretable Representation Learning by Information Maximization Generative Adversarial Nets, NIPS (2016).</a:t>
            </a:r>
            <a:endParaRPr lang="en-US" dirty="0"/>
          </a:p>
        </p:txBody>
      </p:sp>
    </p:spTree>
    <p:extLst>
      <p:ext uri="{BB962C8B-B14F-4D97-AF65-F5344CB8AC3E}">
        <p14:creationId xmlns:p14="http://schemas.microsoft.com/office/powerpoint/2010/main" val="313695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8"/>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9"/>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9" grpId="0" animBg="1"/>
      <p:bldP spid="9" grpId="1" animBg="1"/>
      <p:bldP spid="8" grpId="0" animBg="1"/>
      <p:bldP spid="8" grpId="1" animBg="1"/>
      <p:bldP spid="6" grpId="0" animBg="1"/>
      <p:bldP spid="6" grpId="1"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6091664" y="2062600"/>
            <a:ext cx="5590940" cy="3739110"/>
          </a:xfrm>
          <a:prstGeom prst="rect">
            <a:avLst/>
          </a:prstGeom>
          <a:ln w="69850">
            <a:solidFill>
              <a:srgbClr val="92D05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sp>
        <p:nvSpPr>
          <p:cNvPr id="9" name="Rectangle 8"/>
          <p:cNvSpPr/>
          <p:nvPr/>
        </p:nvSpPr>
        <p:spPr>
          <a:xfrm>
            <a:off x="494550" y="2062600"/>
            <a:ext cx="5590940" cy="3739110"/>
          </a:xfrm>
          <a:prstGeom prst="rect">
            <a:avLst/>
          </a:prstGeom>
          <a:ln w="69850">
            <a:solidFill>
              <a:srgbClr val="92D05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6358" y="2031710"/>
            <a:ext cx="11298264" cy="3917572"/>
          </a:xfrm>
          <a:prstGeom prst="rect">
            <a:avLst/>
          </a:prstGeom>
        </p:spPr>
      </p:pic>
      <p:sp>
        <p:nvSpPr>
          <p:cNvPr id="6" name="Footer Placeholder 3"/>
          <p:cNvSpPr>
            <a:spLocks noGrp="1"/>
          </p:cNvSpPr>
          <p:nvPr>
            <p:ph type="ftr" sz="quarter" idx="11"/>
          </p:nvPr>
        </p:nvSpPr>
        <p:spPr>
          <a:xfrm>
            <a:off x="838200" y="6311900"/>
            <a:ext cx="10515600" cy="409575"/>
          </a:xfrm>
        </p:spPr>
        <p:txBody>
          <a:bodyPr/>
          <a:lstStyle/>
          <a:p>
            <a:pPr algn="r"/>
            <a:r>
              <a:rPr lang="en-US" dirty="0" smtClean="0"/>
              <a:t>Chen, X., </a:t>
            </a:r>
            <a:r>
              <a:rPr lang="en-US" dirty="0" err="1" smtClean="0"/>
              <a:t>Duan</a:t>
            </a:r>
            <a:r>
              <a:rPr lang="en-US" dirty="0" smtClean="0"/>
              <a:t>, Y., </a:t>
            </a:r>
            <a:r>
              <a:rPr lang="en-US" dirty="0" err="1" smtClean="0"/>
              <a:t>Houthooft</a:t>
            </a:r>
            <a:r>
              <a:rPr lang="en-US" dirty="0" smtClean="0"/>
              <a:t>, R., Schulman, J., </a:t>
            </a:r>
            <a:r>
              <a:rPr lang="en-US" dirty="0" err="1" smtClean="0"/>
              <a:t>Sutskever</a:t>
            </a:r>
            <a:r>
              <a:rPr lang="en-US" dirty="0" smtClean="0"/>
              <a:t>, I., &amp; </a:t>
            </a:r>
            <a:r>
              <a:rPr lang="en-US" dirty="0" err="1" smtClean="0"/>
              <a:t>Abbeel</a:t>
            </a:r>
            <a:r>
              <a:rPr lang="en-US" dirty="0" smtClean="0"/>
              <a:t>, P. InfoGAN: Interpretable Representation Learning by Information Maximization Generative Adversarial Nets, NIPS (2016).</a:t>
            </a:r>
            <a:endParaRPr lang="en-US" dirty="0"/>
          </a:p>
        </p:txBody>
      </p:sp>
      <p:sp>
        <p:nvSpPr>
          <p:cNvPr id="8" name="TextBox 7"/>
          <p:cNvSpPr txBox="1"/>
          <p:nvPr/>
        </p:nvSpPr>
        <p:spPr>
          <a:xfrm>
            <a:off x="5075179" y="1155315"/>
            <a:ext cx="1563570" cy="523220"/>
          </a:xfrm>
          <a:prstGeom prst="rect">
            <a:avLst/>
          </a:prstGeom>
          <a:noFill/>
        </p:spPr>
        <p:txBody>
          <a:bodyPr wrap="none" rtlCol="0">
            <a:spAutoFit/>
          </a:bodyPr>
          <a:lstStyle/>
          <a:p>
            <a:r>
              <a:rPr lang="en-US" sz="2800" dirty="0" smtClean="0"/>
              <a:t>3D Chairs</a:t>
            </a:r>
            <a:endParaRPr lang="en-US" sz="2800" dirty="0"/>
          </a:p>
        </p:txBody>
      </p:sp>
      <p:sp>
        <p:nvSpPr>
          <p:cNvPr id="7" name="Title 1"/>
          <p:cNvSpPr txBox="1">
            <a:spLocks/>
          </p:cNvSpPr>
          <p:nvPr/>
        </p:nvSpPr>
        <p:spPr>
          <a:xfrm>
            <a:off x="931188" y="303134"/>
            <a:ext cx="10515600" cy="52045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smtClean="0">
                <a:solidFill>
                  <a:srgbClr val="FF0000"/>
                </a:solidFill>
              </a:rPr>
              <a:t>Cool Stuff (contd.)</a:t>
            </a:r>
            <a:endParaRPr lang="en-US" sz="4000" b="1" dirty="0">
              <a:solidFill>
                <a:srgbClr val="FF0000"/>
              </a:solidFill>
            </a:endParaRPr>
          </a:p>
        </p:txBody>
      </p:sp>
    </p:spTree>
    <p:extLst>
      <p:ext uri="{BB962C8B-B14F-4D97-AF65-F5344CB8AC3E}">
        <p14:creationId xmlns:p14="http://schemas.microsoft.com/office/powerpoint/2010/main" val="1076080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9" grpId="0" animBg="1"/>
      <p:bldP spid="9" grpId="1"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6668" y="177039"/>
            <a:ext cx="10515600" cy="579917"/>
          </a:xfrm>
        </p:spPr>
        <p:txBody>
          <a:bodyPr>
            <a:noAutofit/>
          </a:bodyPr>
          <a:lstStyle/>
          <a:p>
            <a:pPr algn="ctr"/>
            <a:r>
              <a:rPr lang="en-US" sz="4000" b="1" dirty="0" smtClean="0">
                <a:solidFill>
                  <a:srgbClr val="FF0000"/>
                </a:solidFill>
              </a:rPr>
              <a:t>How to reward Disentanglement?</a:t>
            </a:r>
            <a:endParaRPr lang="en-US" sz="4000" b="1" dirty="0">
              <a:solidFill>
                <a:srgbClr val="FF0000"/>
              </a:solidFill>
            </a:endParaRPr>
          </a:p>
        </p:txBody>
      </p:sp>
      <p:sp>
        <p:nvSpPr>
          <p:cNvPr id="4" name="Footer Placeholder 3"/>
          <p:cNvSpPr>
            <a:spLocks noGrp="1"/>
          </p:cNvSpPr>
          <p:nvPr>
            <p:ph type="ftr" sz="quarter" idx="11"/>
          </p:nvPr>
        </p:nvSpPr>
        <p:spPr>
          <a:xfrm>
            <a:off x="252248" y="6406496"/>
            <a:ext cx="11713779" cy="409575"/>
          </a:xfrm>
        </p:spPr>
        <p:txBody>
          <a:bodyPr/>
          <a:lstStyle/>
          <a:p>
            <a:pPr algn="r"/>
            <a:r>
              <a:rPr lang="en-US" dirty="0" smtClean="0"/>
              <a:t>Chen, X., </a:t>
            </a:r>
            <a:r>
              <a:rPr lang="en-US" dirty="0" err="1" smtClean="0"/>
              <a:t>Duan</a:t>
            </a:r>
            <a:r>
              <a:rPr lang="en-US" dirty="0" smtClean="0"/>
              <a:t>, Y., </a:t>
            </a:r>
            <a:r>
              <a:rPr lang="en-US" dirty="0" err="1" smtClean="0"/>
              <a:t>Houthooft</a:t>
            </a:r>
            <a:r>
              <a:rPr lang="en-US" dirty="0" smtClean="0"/>
              <a:t>, R., Schulman, J., </a:t>
            </a:r>
            <a:r>
              <a:rPr lang="en-US" dirty="0" err="1" smtClean="0"/>
              <a:t>Sutskever</a:t>
            </a:r>
            <a:r>
              <a:rPr lang="en-US" dirty="0" smtClean="0"/>
              <a:t>, I., &amp; </a:t>
            </a:r>
            <a:r>
              <a:rPr lang="en-US" dirty="0" err="1" smtClean="0"/>
              <a:t>Abbeel</a:t>
            </a:r>
            <a:r>
              <a:rPr lang="en-US" dirty="0" smtClean="0"/>
              <a:t>, P. InfoGAN: Interpretable Representation Learning by Information Maximization Generative Adversarial Nets</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55968" y="1181074"/>
            <a:ext cx="2870348" cy="4894796"/>
          </a:xfrm>
          <a:prstGeom prst="rect">
            <a:avLst/>
          </a:prstGeom>
        </p:spPr>
      </p:pic>
      <mc:AlternateContent xmlns:mc="http://schemas.openxmlformats.org/markup-compatibility/2006" xmlns:a14="http://schemas.microsoft.com/office/drawing/2010/main">
        <mc:Choice Requires="a14">
          <p:sp>
            <p:nvSpPr>
              <p:cNvPr id="6" name="Content Placeholder 5"/>
              <p:cNvSpPr>
                <a:spLocks noGrp="1"/>
              </p:cNvSpPr>
              <p:nvPr>
                <p:ph idx="1"/>
              </p:nvPr>
            </p:nvSpPr>
            <p:spPr>
              <a:xfrm>
                <a:off x="252248" y="945042"/>
                <a:ext cx="9003719" cy="5250806"/>
              </a:xfrm>
            </p:spPr>
            <p:txBody>
              <a:bodyPr>
                <a:normAutofit/>
              </a:bodyPr>
              <a:lstStyle/>
              <a:p>
                <a:r>
                  <a:rPr lang="en-US" dirty="0" smtClean="0"/>
                  <a:t>Disentanglement means individual dimensions independently capturing key attributes of the image</a:t>
                </a:r>
              </a:p>
              <a:p>
                <a:endParaRPr lang="en-US" dirty="0" smtClean="0"/>
              </a:p>
              <a:p>
                <a:r>
                  <a:rPr lang="en-US" b="1" dirty="0" smtClean="0">
                    <a:solidFill>
                      <a:schemeClr val="accent5">
                        <a:lumMod val="50000"/>
                      </a:schemeClr>
                    </a:solidFill>
                  </a:rPr>
                  <a:t>Let’s partition the noise vector into 2 parts :-</a:t>
                </a:r>
              </a:p>
              <a:p>
                <a:pPr lvl="1"/>
                <a:r>
                  <a:rPr lang="en-US" sz="2800" b="1" dirty="0" smtClean="0">
                    <a:solidFill>
                      <a:srgbClr val="FF0000"/>
                    </a:solidFill>
                  </a:rPr>
                  <a:t>z</a:t>
                </a:r>
                <a:r>
                  <a:rPr lang="en-US" sz="2800" dirty="0" smtClean="0"/>
                  <a:t> vector will capture slight variations in the image</a:t>
                </a:r>
              </a:p>
              <a:p>
                <a:pPr lvl="1"/>
                <a:r>
                  <a:rPr lang="en-US" sz="2800" b="1" dirty="0" smtClean="0">
                    <a:solidFill>
                      <a:srgbClr val="FF0000"/>
                    </a:solidFill>
                  </a:rPr>
                  <a:t>c</a:t>
                </a:r>
                <a:r>
                  <a:rPr lang="en-US" sz="2800" dirty="0" smtClean="0"/>
                  <a:t> vector will </a:t>
                </a:r>
                <a:r>
                  <a:rPr lang="en-US" sz="2800" dirty="0"/>
                  <a:t>c</a:t>
                </a:r>
                <a:r>
                  <a:rPr lang="en-US" sz="2800" dirty="0" smtClean="0"/>
                  <a:t>apture the main attributes of the image</a:t>
                </a:r>
              </a:p>
              <a:p>
                <a:pPr lvl="2"/>
                <a:r>
                  <a:rPr lang="en-US" sz="2400" dirty="0" smtClean="0"/>
                  <a:t>For e.g. </a:t>
                </a:r>
                <a:r>
                  <a:rPr lang="en-US" sz="2400" b="1" dirty="0" smtClean="0"/>
                  <a:t>Digit, Angle </a:t>
                </a:r>
                <a:r>
                  <a:rPr lang="en-US" sz="2400" dirty="0" smtClean="0"/>
                  <a:t>and </a:t>
                </a:r>
                <a:r>
                  <a:rPr lang="en-US" sz="2400" b="1" dirty="0" smtClean="0"/>
                  <a:t>Thickness</a:t>
                </a:r>
                <a:r>
                  <a:rPr lang="en-US" sz="2400" dirty="0" smtClean="0"/>
                  <a:t> of images in MNIST</a:t>
                </a:r>
                <a:r>
                  <a:rPr lang="en-US" dirty="0" smtClean="0"/>
                  <a:t/>
                </a:r>
                <a:br>
                  <a:rPr lang="en-US" dirty="0" smtClean="0"/>
                </a:br>
                <a:endParaRPr lang="en-US" dirty="0" smtClean="0"/>
              </a:p>
              <a:p>
                <a:endParaRPr lang="en-US" dirty="0" smtClean="0"/>
              </a:p>
              <a:p>
                <a:r>
                  <a:rPr lang="en-US" dirty="0" smtClean="0"/>
                  <a:t>If </a:t>
                </a:r>
                <a:r>
                  <a:rPr lang="en-US" b="1" dirty="0" smtClean="0">
                    <a:solidFill>
                      <a:srgbClr val="FF0000"/>
                    </a:solidFill>
                  </a:rPr>
                  <a:t>c</a:t>
                </a:r>
                <a:r>
                  <a:rPr lang="en-US" dirty="0" smtClean="0"/>
                  <a:t> vector captures the key variations in the image, </a:t>
                </a:r>
              </a:p>
              <a:p>
                <a:pPr marL="0" indent="0" algn="ctr">
                  <a:buNone/>
                </a:pPr>
                <a:r>
                  <a:rPr lang="en-US" b="1" dirty="0" smtClean="0">
                    <a:solidFill>
                      <a:schemeClr val="accent5">
                        <a:lumMod val="75000"/>
                      </a:schemeClr>
                    </a:solidFill>
                  </a:rPr>
                  <a:t>Will </a:t>
                </a:r>
                <a:r>
                  <a:rPr lang="en-US" b="1" dirty="0" smtClean="0">
                    <a:solidFill>
                      <a:srgbClr val="FF0000"/>
                    </a:solidFill>
                  </a:rPr>
                  <a:t>c</a:t>
                </a:r>
                <a:r>
                  <a:rPr lang="en-US" b="1" dirty="0" smtClean="0">
                    <a:solidFill>
                      <a:schemeClr val="accent5">
                        <a:lumMod val="75000"/>
                      </a:schemeClr>
                    </a:solidFill>
                  </a:rPr>
                  <a:t> and </a:t>
                </a:r>
                <a14:m>
                  <m:oMath xmlns:m="http://schemas.openxmlformats.org/officeDocument/2006/math">
                    <m:sSub>
                      <m:sSubPr>
                        <m:ctrlPr>
                          <a:rPr lang="en-US" b="1" i="1" smtClean="0">
                            <a:solidFill>
                              <a:srgbClr val="FF0000"/>
                            </a:solidFill>
                            <a:latin typeface="Cambria Math" charset="0"/>
                          </a:rPr>
                        </m:ctrlPr>
                      </m:sSubPr>
                      <m:e>
                        <m:r>
                          <a:rPr lang="en-US" b="1" i="1" smtClean="0">
                            <a:solidFill>
                              <a:srgbClr val="FF0000"/>
                            </a:solidFill>
                            <a:latin typeface="Cambria Math" charset="0"/>
                          </a:rPr>
                          <m:t>𝒙</m:t>
                        </m:r>
                      </m:e>
                      <m:sub>
                        <m:r>
                          <a:rPr lang="en-US" b="1" i="1" smtClean="0">
                            <a:solidFill>
                              <a:srgbClr val="FF0000"/>
                            </a:solidFill>
                            <a:latin typeface="Cambria Math" charset="0"/>
                          </a:rPr>
                          <m:t>𝒇𝒂𝒌𝒆</m:t>
                        </m:r>
                      </m:sub>
                    </m:sSub>
                  </m:oMath>
                </a14:m>
                <a:r>
                  <a:rPr lang="en-US" b="1" dirty="0" smtClean="0">
                    <a:solidFill>
                      <a:schemeClr val="accent5">
                        <a:lumMod val="75000"/>
                      </a:schemeClr>
                    </a:solidFill>
                  </a:rPr>
                  <a:t> be highly correlated or weakly correlated?</a:t>
                </a:r>
                <a:endParaRPr lang="en-US" b="1" dirty="0">
                  <a:solidFill>
                    <a:schemeClr val="accent5">
                      <a:lumMod val="75000"/>
                    </a:schemeClr>
                  </a:solidFill>
                </a:endParaRPr>
              </a:p>
            </p:txBody>
          </p:sp>
        </mc:Choice>
        <mc:Fallback xmlns="">
          <p:sp>
            <p:nvSpPr>
              <p:cNvPr id="6" name="Content Placeholder 5"/>
              <p:cNvSpPr>
                <a:spLocks noGrp="1" noRot="1" noChangeAspect="1" noMove="1" noResize="1" noEditPoints="1" noAdjustHandles="1" noChangeArrowheads="1" noChangeShapeType="1" noTextEdit="1"/>
              </p:cNvSpPr>
              <p:nvPr>
                <p:ph idx="1"/>
              </p:nvPr>
            </p:nvSpPr>
            <p:spPr>
              <a:xfrm>
                <a:off x="252248" y="945042"/>
                <a:ext cx="9003719" cy="5250806"/>
              </a:xfrm>
              <a:blipFill rotWithShape="0">
                <a:blip r:embed="rId4"/>
                <a:stretch>
                  <a:fillRect l="-1219" t="-1858" r="-474"/>
                </a:stretch>
              </a:blipFill>
            </p:spPr>
            <p:txBody>
              <a:bodyPr/>
              <a:lstStyle/>
              <a:p>
                <a:r>
                  <a:rPr lang="en-US">
                    <a:noFill/>
                  </a:rPr>
                  <a:t> </a:t>
                </a:r>
              </a:p>
            </p:txBody>
          </p:sp>
        </mc:Fallback>
      </mc:AlternateContent>
      <p:sp>
        <p:nvSpPr>
          <p:cNvPr id="7" name="Rectangle 6"/>
          <p:cNvSpPr/>
          <p:nvPr/>
        </p:nvSpPr>
        <p:spPr>
          <a:xfrm>
            <a:off x="9937274" y="4740308"/>
            <a:ext cx="1103586" cy="5675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0567897" y="2081048"/>
            <a:ext cx="1103586" cy="7281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9459052" y="5307732"/>
            <a:ext cx="1324568" cy="7281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7254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611268"/>
          </a:xfrm>
        </p:spPr>
        <p:txBody>
          <a:bodyPr>
            <a:noAutofit/>
          </a:bodyPr>
          <a:lstStyle/>
          <a:p>
            <a:pPr algn="ctr"/>
            <a:r>
              <a:rPr lang="en-US" sz="4000" b="1" dirty="0" smtClean="0">
                <a:solidFill>
                  <a:schemeClr val="accent5">
                    <a:lumMod val="50000"/>
                  </a:schemeClr>
                </a:solidFill>
              </a:rPr>
              <a:t>Recap:</a:t>
            </a:r>
            <a:r>
              <a:rPr lang="en-US" sz="4000" b="1" dirty="0" smtClean="0">
                <a:solidFill>
                  <a:srgbClr val="FF0000"/>
                </a:solidFill>
              </a:rPr>
              <a:t> Mutual Information</a:t>
            </a:r>
            <a:endParaRPr lang="en-US" sz="4000" b="1" dirty="0">
              <a:solidFill>
                <a:srgbClr val="FF0000"/>
              </a:solidFill>
            </a:endParaRPr>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a:xfrm>
                <a:off x="838200" y="1301858"/>
                <a:ext cx="10515600" cy="4875105"/>
              </a:xfrm>
            </p:spPr>
            <p:txBody>
              <a:bodyPr>
                <a:normAutofit/>
              </a:bodyPr>
              <a:lstStyle/>
              <a:p>
                <a:r>
                  <a:rPr lang="en-US" sz="2400" b="1" dirty="0">
                    <a:solidFill>
                      <a:schemeClr val="accent5">
                        <a:lumMod val="75000"/>
                      </a:schemeClr>
                    </a:solidFill>
                  </a:rPr>
                  <a:t>Mutual Information </a:t>
                </a:r>
                <a:r>
                  <a:rPr lang="en-US" sz="2400" b="1" dirty="0" smtClean="0">
                    <a:solidFill>
                      <a:schemeClr val="accent5">
                        <a:lumMod val="75000"/>
                      </a:schemeClr>
                    </a:solidFill>
                  </a:rPr>
                  <a:t>captures </a:t>
                </a:r>
                <a:r>
                  <a:rPr lang="en-US" sz="2400" b="1" dirty="0">
                    <a:solidFill>
                      <a:schemeClr val="accent5">
                        <a:lumMod val="75000"/>
                      </a:schemeClr>
                    </a:solidFill>
                  </a:rPr>
                  <a:t>the mutual dependence between two variables</a:t>
                </a:r>
              </a:p>
              <a:p>
                <a:endParaRPr lang="en-US" sz="2400" dirty="0"/>
              </a:p>
              <a:p>
                <a:r>
                  <a:rPr lang="en-US" sz="2400" b="1" dirty="0" smtClean="0">
                    <a:solidFill>
                      <a:schemeClr val="accent5">
                        <a:lumMod val="75000"/>
                      </a:schemeClr>
                    </a:solidFill>
                  </a:rPr>
                  <a:t>Mutual information between two variables </a:t>
                </a:r>
                <a14:m>
                  <m:oMath xmlns:m="http://schemas.openxmlformats.org/officeDocument/2006/math">
                    <m:r>
                      <a:rPr lang="en-US" sz="2400" b="1" i="1" smtClean="0">
                        <a:solidFill>
                          <a:srgbClr val="FF0000"/>
                        </a:solidFill>
                        <a:latin typeface="Cambria Math" charset="0"/>
                      </a:rPr>
                      <m:t>𝑿</m:t>
                    </m:r>
                    <m:r>
                      <a:rPr lang="en-US" sz="2400" b="1" i="1" smtClean="0">
                        <a:solidFill>
                          <a:srgbClr val="FF0000"/>
                        </a:solidFill>
                        <a:latin typeface="Cambria Math" charset="0"/>
                      </a:rPr>
                      <m:t>, </m:t>
                    </m:r>
                    <m:r>
                      <a:rPr lang="en-US" sz="2400" b="1" i="1" smtClean="0">
                        <a:solidFill>
                          <a:srgbClr val="FF0000"/>
                        </a:solidFill>
                        <a:latin typeface="Cambria Math" charset="0"/>
                      </a:rPr>
                      <m:t>𝒀</m:t>
                    </m:r>
                  </m:oMath>
                </a14:m>
                <a:r>
                  <a:rPr lang="en-US" sz="2400" b="1" dirty="0" smtClean="0">
                    <a:solidFill>
                      <a:srgbClr val="FF0000"/>
                    </a:solidFill>
                  </a:rPr>
                  <a:t> </a:t>
                </a:r>
                <a:r>
                  <a:rPr lang="en-US" sz="2400" b="1" dirty="0" smtClean="0">
                    <a:solidFill>
                      <a:schemeClr val="accent5">
                        <a:lumMod val="75000"/>
                      </a:schemeClr>
                    </a:solidFill>
                  </a:rPr>
                  <a:t>is defined as:</a:t>
                </a:r>
                <a:br>
                  <a:rPr lang="en-US" sz="2400" b="1" dirty="0" smtClean="0">
                    <a:solidFill>
                      <a:schemeClr val="accent5">
                        <a:lumMod val="75000"/>
                      </a:schemeClr>
                    </a:solidFill>
                  </a:rPr>
                </a:br>
                <a:endParaRPr lang="en-US" sz="2400" b="1" dirty="0" smtClean="0">
                  <a:solidFill>
                    <a:schemeClr val="accent5">
                      <a:lumMod val="75000"/>
                    </a:schemeClr>
                  </a:solidFill>
                </a:endParaRPr>
              </a:p>
              <a:p>
                <a:pPr marL="457200" lvl="1" indent="0" algn="ctr">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𝐼</m:t>
                      </m:r>
                      <m:d>
                        <m:dPr>
                          <m:ctrlPr>
                            <a:rPr lang="en-US" b="0" i="1" smtClean="0">
                              <a:latin typeface="Cambria Math" charset="0"/>
                            </a:rPr>
                          </m:ctrlPr>
                        </m:dPr>
                        <m:e>
                          <m:r>
                            <a:rPr lang="en-US" b="0" i="1" smtClean="0">
                              <a:latin typeface="Cambria Math" panose="02040503050406030204" pitchFamily="18" charset="0"/>
                            </a:rPr>
                            <m:t>𝑋</m:t>
                          </m:r>
                          <m:r>
                            <a:rPr lang="en-US" b="0" i="1" smtClean="0">
                              <a:latin typeface="Cambria Math" panose="02040503050406030204" pitchFamily="18" charset="0"/>
                            </a:rPr>
                            <m:t>;</m:t>
                          </m:r>
                          <m:r>
                            <a:rPr lang="en-US" b="0" i="1" smtClean="0">
                              <a:latin typeface="Cambria Math" panose="02040503050406030204" pitchFamily="18" charset="0"/>
                            </a:rPr>
                            <m:t>𝑌</m:t>
                          </m:r>
                        </m:e>
                      </m:d>
                      <m:r>
                        <a:rPr lang="en-US" b="0" i="1" smtClean="0">
                          <a:latin typeface="Cambria Math" panose="02040503050406030204" pitchFamily="18" charset="0"/>
                        </a:rPr>
                        <m:t>= </m:t>
                      </m:r>
                      <m:nary>
                        <m:naryPr>
                          <m:chr m:val="∑"/>
                          <m:supHide m:val="on"/>
                          <m:ctrlPr>
                            <a:rPr lang="en-US" b="0" i="1" smtClean="0">
                              <a:latin typeface="Cambria Math" charset="0"/>
                            </a:rPr>
                          </m:ctrlPr>
                        </m:naryPr>
                        <m:sub>
                          <m:r>
                            <m:rPr>
                              <m:brk m:alnAt="7"/>
                            </m:rPr>
                            <a:rPr lang="en-US" b="0" i="1" smtClean="0">
                              <a:latin typeface="Cambria Math" panose="02040503050406030204" pitchFamily="18" charset="0"/>
                            </a:rPr>
                            <m:t>𝑥</m:t>
                          </m:r>
                          <m:r>
                            <a:rPr lang="en-US" b="0" i="1" smtClean="0">
                              <a:latin typeface="Cambria Math" panose="02040503050406030204" pitchFamily="18" charset="0"/>
                            </a:rPr>
                            <m:t>,</m:t>
                          </m:r>
                          <m:r>
                            <a:rPr lang="en-US" b="0" i="1" smtClean="0">
                              <a:latin typeface="Cambria Math" panose="02040503050406030204" pitchFamily="18" charset="0"/>
                            </a:rPr>
                            <m:t>𝑦</m:t>
                          </m:r>
                        </m:sub>
                        <m:sup/>
                        <m:e>
                          <m:r>
                            <a:rPr lang="en-US" b="0" i="1" smtClean="0">
                              <a:latin typeface="Cambria Math" panose="02040503050406030204" pitchFamily="18" charset="0"/>
                            </a:rPr>
                            <m:t>𝑝</m:t>
                          </m:r>
                          <m:d>
                            <m:dPr>
                              <m:ctrlPr>
                                <a:rPr lang="en-US" b="0" i="1" smtClean="0">
                                  <a:latin typeface="Cambria Math" charset="0"/>
                                </a:rPr>
                              </m:ctrlPr>
                            </m:dPr>
                            <m:e>
                              <m:r>
                                <a:rPr lang="en-US" b="0" i="1" smtClean="0">
                                  <a:latin typeface="Cambria Math" panose="02040503050406030204" pitchFamily="18" charset="0"/>
                                </a:rPr>
                                <m:t>𝑥</m:t>
                              </m:r>
                              <m:r>
                                <a:rPr lang="en-US" b="0" i="1" smtClean="0">
                                  <a:latin typeface="Cambria Math" panose="02040503050406030204" pitchFamily="18" charset="0"/>
                                </a:rPr>
                                <m:t>,</m:t>
                              </m:r>
                              <m:r>
                                <a:rPr lang="en-US" b="0" i="1" smtClean="0">
                                  <a:latin typeface="Cambria Math" panose="02040503050406030204" pitchFamily="18" charset="0"/>
                                </a:rPr>
                                <m:t>𝑦</m:t>
                              </m:r>
                            </m:e>
                          </m:d>
                          <m:func>
                            <m:funcPr>
                              <m:ctrlPr>
                                <a:rPr lang="en-US" b="0" i="1" smtClean="0">
                                  <a:latin typeface="Cambria Math" charset="0"/>
                                </a:rPr>
                              </m:ctrlPr>
                            </m:funcPr>
                            <m:fName>
                              <m:r>
                                <m:rPr>
                                  <m:sty m:val="p"/>
                                </m:rPr>
                                <a:rPr lang="en-US" b="0" i="0" smtClean="0">
                                  <a:latin typeface="Cambria Math" panose="02040503050406030204" pitchFamily="18" charset="0"/>
                                </a:rPr>
                                <m:t>log</m:t>
                              </m:r>
                            </m:fName>
                            <m:e>
                              <m:d>
                                <m:dPr>
                                  <m:ctrlPr>
                                    <a:rPr lang="en-US" b="0" i="1" smtClean="0">
                                      <a:latin typeface="Cambria Math" charset="0"/>
                                    </a:rPr>
                                  </m:ctrlPr>
                                </m:dPr>
                                <m:e>
                                  <m:f>
                                    <m:fPr>
                                      <m:ctrlPr>
                                        <a:rPr lang="en-US" b="0" i="1" smtClean="0">
                                          <a:latin typeface="Cambria Math" charset="0"/>
                                        </a:rPr>
                                      </m:ctrlPr>
                                    </m:fPr>
                                    <m:num>
                                      <m:r>
                                        <a:rPr lang="en-US" b="0" i="1" smtClean="0">
                                          <a:latin typeface="Cambria Math" panose="02040503050406030204" pitchFamily="18" charset="0"/>
                                        </a:rPr>
                                        <m:t>𝑝</m:t>
                                      </m:r>
                                      <m:d>
                                        <m:dPr>
                                          <m:ctrlPr>
                                            <a:rPr lang="en-US" b="0" i="1" smtClean="0">
                                              <a:latin typeface="Cambria Math" charset="0"/>
                                            </a:rPr>
                                          </m:ctrlPr>
                                        </m:dPr>
                                        <m:e>
                                          <m:r>
                                            <a:rPr lang="en-US" b="0" i="1" smtClean="0">
                                              <a:latin typeface="Cambria Math" panose="02040503050406030204" pitchFamily="18" charset="0"/>
                                            </a:rPr>
                                            <m:t>𝑥</m:t>
                                          </m:r>
                                          <m:r>
                                            <a:rPr lang="en-US" b="0" i="1" smtClean="0">
                                              <a:latin typeface="Cambria Math" panose="02040503050406030204" pitchFamily="18" charset="0"/>
                                            </a:rPr>
                                            <m:t>,</m:t>
                                          </m:r>
                                          <m:r>
                                            <a:rPr lang="en-US" b="0" i="1" smtClean="0">
                                              <a:latin typeface="Cambria Math" panose="02040503050406030204" pitchFamily="18" charset="0"/>
                                            </a:rPr>
                                            <m:t>𝑦</m:t>
                                          </m:r>
                                        </m:e>
                                      </m:d>
                                    </m:num>
                                    <m:den>
                                      <m:r>
                                        <a:rPr lang="en-US" b="0" i="1" smtClean="0">
                                          <a:latin typeface="Cambria Math" panose="02040503050406030204" pitchFamily="18" charset="0"/>
                                        </a:rPr>
                                        <m:t>𝑝</m:t>
                                      </m:r>
                                      <m:d>
                                        <m:dPr>
                                          <m:ctrlPr>
                                            <a:rPr lang="en-US" b="0" i="1" smtClean="0">
                                              <a:latin typeface="Cambria Math" charset="0"/>
                                            </a:rPr>
                                          </m:ctrlPr>
                                        </m:dPr>
                                        <m:e>
                                          <m:r>
                                            <a:rPr lang="en-US" b="0" i="1" smtClean="0">
                                              <a:latin typeface="Cambria Math" panose="02040503050406030204" pitchFamily="18" charset="0"/>
                                            </a:rPr>
                                            <m:t>𝑥</m:t>
                                          </m:r>
                                        </m:e>
                                      </m:d>
                                      <m:r>
                                        <a:rPr lang="en-US" b="0" i="1" smtClean="0">
                                          <a:latin typeface="Cambria Math" panose="02040503050406030204" pitchFamily="18" charset="0"/>
                                        </a:rPr>
                                        <m:t>𝑝</m:t>
                                      </m:r>
                                      <m:d>
                                        <m:dPr>
                                          <m:ctrlPr>
                                            <a:rPr lang="en-US" b="0" i="1" smtClean="0">
                                              <a:latin typeface="Cambria Math" charset="0"/>
                                            </a:rPr>
                                          </m:ctrlPr>
                                        </m:dPr>
                                        <m:e>
                                          <m:r>
                                            <a:rPr lang="en-US" b="0" i="1" smtClean="0">
                                              <a:latin typeface="Cambria Math" panose="02040503050406030204" pitchFamily="18" charset="0"/>
                                            </a:rPr>
                                            <m:t>𝑦</m:t>
                                          </m:r>
                                        </m:e>
                                      </m:d>
                                    </m:den>
                                  </m:f>
                                </m:e>
                              </m:d>
                            </m:e>
                          </m:func>
                        </m:e>
                      </m:nary>
                    </m:oMath>
                  </m:oMathPara>
                </a14:m>
                <a:endParaRPr lang="en-US" dirty="0" smtClean="0"/>
              </a:p>
              <a:p>
                <a:pPr marL="457200" lvl="1" indent="0" algn="ctr">
                  <a:buNone/>
                </a:pPr>
                <a:endParaRPr lang="en-US" dirty="0" smtClean="0"/>
              </a:p>
              <a:p>
                <a:pPr marL="457200" lvl="1" indent="0" algn="ctr">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𝐼</m:t>
                      </m:r>
                      <m:d>
                        <m:dPr>
                          <m:ctrlPr>
                            <a:rPr lang="en-US" b="0" i="1" smtClean="0">
                              <a:latin typeface="Cambria Math" charset="0"/>
                            </a:rPr>
                          </m:ctrlPr>
                        </m:dPr>
                        <m:e>
                          <m:r>
                            <a:rPr lang="en-US" b="0" i="1" smtClean="0">
                              <a:latin typeface="Cambria Math" panose="02040503050406030204" pitchFamily="18" charset="0"/>
                            </a:rPr>
                            <m:t>𝑋</m:t>
                          </m:r>
                          <m:r>
                            <a:rPr lang="en-US" b="0" i="1" smtClean="0">
                              <a:latin typeface="Cambria Math" panose="02040503050406030204" pitchFamily="18" charset="0"/>
                            </a:rPr>
                            <m:t>;</m:t>
                          </m:r>
                          <m:r>
                            <a:rPr lang="en-US" b="0" i="1" smtClean="0">
                              <a:latin typeface="Cambria Math" panose="02040503050406030204" pitchFamily="18" charset="0"/>
                            </a:rPr>
                            <m:t>𝑌</m:t>
                          </m:r>
                        </m:e>
                      </m:d>
                      <m:r>
                        <a:rPr lang="en-US" b="0" i="1" smtClean="0">
                          <a:latin typeface="Cambria Math" panose="02040503050406030204" pitchFamily="18" charset="0"/>
                        </a:rPr>
                        <m:t>=</m:t>
                      </m:r>
                      <m:r>
                        <a:rPr lang="en-US" b="0" i="1" smtClean="0">
                          <a:latin typeface="Cambria Math" panose="02040503050406030204" pitchFamily="18" charset="0"/>
                        </a:rPr>
                        <m:t>𝐻</m:t>
                      </m:r>
                      <m:d>
                        <m:dPr>
                          <m:ctrlPr>
                            <a:rPr lang="en-US" b="0" i="1" smtClean="0">
                              <a:latin typeface="Cambria Math" charset="0"/>
                            </a:rPr>
                          </m:ctrlPr>
                        </m:dPr>
                        <m:e>
                          <m:r>
                            <a:rPr lang="en-US" b="0" i="1" smtClean="0">
                              <a:latin typeface="Cambria Math" panose="02040503050406030204" pitchFamily="18" charset="0"/>
                            </a:rPr>
                            <m:t>𝑋</m:t>
                          </m:r>
                        </m:e>
                      </m:d>
                      <m:r>
                        <a:rPr lang="en-US" b="0" i="1" smtClean="0">
                          <a:latin typeface="Cambria Math" panose="02040503050406030204" pitchFamily="18" charset="0"/>
                        </a:rPr>
                        <m:t>−</m:t>
                      </m:r>
                      <m:r>
                        <a:rPr lang="en-US" b="0" i="1" smtClean="0">
                          <a:latin typeface="Cambria Math" panose="02040503050406030204" pitchFamily="18" charset="0"/>
                        </a:rPr>
                        <m:t>𝐻</m:t>
                      </m:r>
                      <m:d>
                        <m:dPr>
                          <m:ctrlPr>
                            <a:rPr lang="en-US" b="0" i="1" smtClean="0">
                              <a:latin typeface="Cambria Math" charset="0"/>
                            </a:rPr>
                          </m:ctrlPr>
                        </m:dPr>
                        <m:e>
                          <m:r>
                            <a:rPr lang="en-US" b="0" i="1" smtClean="0">
                              <a:latin typeface="Cambria Math" panose="02040503050406030204" pitchFamily="18" charset="0"/>
                            </a:rPr>
                            <m:t>𝑋</m:t>
                          </m:r>
                        </m:e>
                        <m:e>
                          <m:r>
                            <a:rPr lang="en-US" b="0" i="1" smtClean="0">
                              <a:latin typeface="Cambria Math" panose="02040503050406030204" pitchFamily="18" charset="0"/>
                            </a:rPr>
                            <m:t>𝑌</m:t>
                          </m:r>
                        </m:e>
                      </m:d>
                      <m:r>
                        <a:rPr lang="en-US" b="0" i="0" smtClean="0">
                          <a:latin typeface="Cambria Math" panose="02040503050406030204" pitchFamily="18" charset="0"/>
                        </a:rPr>
                        <m:t>=</m:t>
                      </m:r>
                      <m:r>
                        <m:rPr>
                          <m:sty m:val="p"/>
                        </m:rPr>
                        <a:rPr lang="en-US" b="0" i="0" smtClean="0">
                          <a:latin typeface="Cambria Math" panose="02040503050406030204" pitchFamily="18" charset="0"/>
                        </a:rPr>
                        <m:t>H</m:t>
                      </m:r>
                      <m:d>
                        <m:dPr>
                          <m:ctrlPr>
                            <a:rPr lang="en-US" b="0" i="1" smtClean="0">
                              <a:latin typeface="Cambria Math" charset="0"/>
                            </a:rPr>
                          </m:ctrlPr>
                        </m:dPr>
                        <m:e>
                          <m:r>
                            <m:rPr>
                              <m:sty m:val="p"/>
                            </m:rPr>
                            <a:rPr lang="en-US" b="0" i="0" smtClean="0">
                              <a:latin typeface="Cambria Math" panose="02040503050406030204" pitchFamily="18" charset="0"/>
                            </a:rPr>
                            <m:t>Y</m:t>
                          </m:r>
                        </m:e>
                      </m:d>
                      <m:r>
                        <a:rPr lang="en-US" b="0" i="0" smtClean="0">
                          <a:latin typeface="Cambria Math" panose="02040503050406030204" pitchFamily="18" charset="0"/>
                        </a:rPr>
                        <m:t>−</m:t>
                      </m:r>
                      <m:r>
                        <m:rPr>
                          <m:sty m:val="p"/>
                        </m:rPr>
                        <a:rPr lang="en-US" b="0" i="0" smtClean="0">
                          <a:latin typeface="Cambria Math" panose="02040503050406030204" pitchFamily="18" charset="0"/>
                        </a:rPr>
                        <m:t>H</m:t>
                      </m:r>
                      <m:r>
                        <a:rPr lang="en-US" b="0" i="0" smtClean="0">
                          <a:latin typeface="Cambria Math" panose="02040503050406030204" pitchFamily="18" charset="0"/>
                        </a:rPr>
                        <m:t>(</m:t>
                      </m:r>
                      <m:r>
                        <m:rPr>
                          <m:sty m:val="p"/>
                        </m:rPr>
                        <a:rPr lang="en-US" b="0" i="0" smtClean="0">
                          <a:latin typeface="Cambria Math" panose="02040503050406030204" pitchFamily="18" charset="0"/>
                        </a:rPr>
                        <m:t>Y</m:t>
                      </m:r>
                      <m:r>
                        <a:rPr lang="en-US" b="0" i="0" smtClean="0">
                          <a:latin typeface="Cambria Math" panose="02040503050406030204" pitchFamily="18" charset="0"/>
                        </a:rPr>
                        <m:t>|</m:t>
                      </m:r>
                      <m:r>
                        <m:rPr>
                          <m:sty m:val="p"/>
                        </m:rPr>
                        <a:rPr lang="en-US" b="0" i="0" smtClean="0">
                          <a:latin typeface="Cambria Math" panose="02040503050406030204" pitchFamily="18" charset="0"/>
                        </a:rPr>
                        <m:t>X</m:t>
                      </m:r>
                      <m:r>
                        <a:rPr lang="en-US" b="0" i="0" smtClean="0">
                          <a:latin typeface="Cambria Math" panose="02040503050406030204" pitchFamily="18" charset="0"/>
                        </a:rPr>
                        <m:t>)</m:t>
                      </m:r>
                    </m:oMath>
                  </m:oMathPara>
                </a14:m>
                <a:endParaRPr lang="en-US" b="0" dirty="0" smtClean="0"/>
              </a:p>
              <a:p>
                <a:pPr marL="457200" lvl="1" indent="0" algn="ctr">
                  <a:buNone/>
                </a:pPr>
                <a:endParaRPr lang="en-US" dirty="0"/>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838200" y="1301858"/>
                <a:ext cx="10515600" cy="4875105"/>
              </a:xfrm>
              <a:blipFill rotWithShape="0">
                <a:blip r:embed="rId3"/>
                <a:stretch>
                  <a:fillRect l="-812" t="-1752"/>
                </a:stretch>
              </a:blipFill>
            </p:spPr>
            <p:txBody>
              <a:bodyPr/>
              <a:lstStyle/>
              <a:p>
                <a:r>
                  <a:rPr lang="en-US">
                    <a:noFill/>
                  </a:rPr>
                  <a:t> </a:t>
                </a:r>
              </a:p>
            </p:txBody>
          </p:sp>
        </mc:Fallback>
      </mc:AlternateContent>
    </p:spTree>
    <p:extLst>
      <p:ext uri="{BB962C8B-B14F-4D97-AF65-F5344CB8AC3E}">
        <p14:creationId xmlns:p14="http://schemas.microsoft.com/office/powerpoint/2010/main" val="109738245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579917"/>
          </a:xfrm>
        </p:spPr>
        <p:txBody>
          <a:bodyPr>
            <a:noAutofit/>
          </a:bodyPr>
          <a:lstStyle/>
          <a:p>
            <a:pPr algn="ctr"/>
            <a:r>
              <a:rPr lang="en-US" sz="4000" b="1" dirty="0" smtClean="0">
                <a:solidFill>
                  <a:srgbClr val="FF0000"/>
                </a:solidFill>
              </a:rPr>
              <a:t>InfoGAN</a:t>
            </a:r>
            <a:endParaRPr lang="en-US" sz="4000" b="1" dirty="0">
              <a:solidFill>
                <a:srgbClr val="FF0000"/>
              </a:solidFill>
            </a:endParaRP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838200" y="1224365"/>
                <a:ext cx="7645252" cy="2464766"/>
              </a:xfrm>
            </p:spPr>
            <p:txBody>
              <a:bodyPr>
                <a:normAutofit/>
              </a:bodyPr>
              <a:lstStyle/>
              <a:p>
                <a:r>
                  <a:rPr lang="en-US" dirty="0" smtClean="0"/>
                  <a:t>We want to maximize the mutual information </a:t>
                </a:r>
                <a14:m>
                  <m:oMath xmlns:m="http://schemas.openxmlformats.org/officeDocument/2006/math">
                    <m:r>
                      <a:rPr lang="en-US" i="1">
                        <a:latin typeface="Cambria Math" charset="0"/>
                      </a:rPr>
                      <m:t>𝐼</m:t>
                    </m:r>
                  </m:oMath>
                </a14:m>
                <a:r>
                  <a:rPr lang="en-US" dirty="0" smtClean="0"/>
                  <a:t> between </a:t>
                </a:r>
                <a14:m>
                  <m:oMath xmlns:m="http://schemas.openxmlformats.org/officeDocument/2006/math">
                    <m:r>
                      <a:rPr lang="en-US" b="1" i="1" smtClean="0">
                        <a:solidFill>
                          <a:srgbClr val="FF0000"/>
                        </a:solidFill>
                        <a:latin typeface="Cambria Math" panose="02040503050406030204" pitchFamily="18" charset="0"/>
                      </a:rPr>
                      <m:t>𝒄</m:t>
                    </m:r>
                  </m:oMath>
                </a14:m>
                <a:r>
                  <a:rPr lang="en-US" dirty="0" smtClean="0"/>
                  <a:t> and </a:t>
                </a:r>
                <a14:m>
                  <m:oMath xmlns:m="http://schemas.openxmlformats.org/officeDocument/2006/math">
                    <m:r>
                      <a:rPr lang="en-US" b="1" i="0" smtClean="0">
                        <a:solidFill>
                          <a:srgbClr val="FF0000"/>
                        </a:solidFill>
                        <a:latin typeface="Cambria Math" panose="02040503050406030204" pitchFamily="18" charset="0"/>
                      </a:rPr>
                      <m:t>𝐱</m:t>
                    </m:r>
                    <m:r>
                      <a:rPr lang="en-US" b="1" i="1" smtClean="0">
                        <a:solidFill>
                          <a:srgbClr val="FF0000"/>
                        </a:solidFill>
                        <a:latin typeface="Cambria Math" panose="02040503050406030204" pitchFamily="18" charset="0"/>
                      </a:rPr>
                      <m:t>=</m:t>
                    </m:r>
                    <m:r>
                      <a:rPr lang="en-US" b="1" i="1" smtClean="0">
                        <a:solidFill>
                          <a:srgbClr val="FF0000"/>
                        </a:solidFill>
                        <a:latin typeface="Cambria Math" panose="02040503050406030204" pitchFamily="18" charset="0"/>
                      </a:rPr>
                      <m:t>𝑮</m:t>
                    </m:r>
                    <m:r>
                      <a:rPr lang="en-US" b="1" i="1" smtClean="0">
                        <a:solidFill>
                          <a:srgbClr val="FF0000"/>
                        </a:solidFill>
                        <a:latin typeface="Cambria Math" panose="02040503050406030204" pitchFamily="18" charset="0"/>
                      </a:rPr>
                      <m:t>(</m:t>
                    </m:r>
                    <m:r>
                      <a:rPr lang="en-US" b="1" i="1" smtClean="0">
                        <a:solidFill>
                          <a:srgbClr val="FF0000"/>
                        </a:solidFill>
                        <a:latin typeface="Cambria Math" panose="02040503050406030204" pitchFamily="18" charset="0"/>
                      </a:rPr>
                      <m:t>𝒛</m:t>
                    </m:r>
                    <m:r>
                      <a:rPr lang="en-US" b="1" i="1" smtClean="0">
                        <a:solidFill>
                          <a:srgbClr val="FF0000"/>
                        </a:solidFill>
                        <a:latin typeface="Cambria Math" panose="02040503050406030204" pitchFamily="18" charset="0"/>
                      </a:rPr>
                      <m:t>,</m:t>
                    </m:r>
                    <m:r>
                      <a:rPr lang="en-US" b="1" i="1" smtClean="0">
                        <a:solidFill>
                          <a:srgbClr val="FF0000"/>
                        </a:solidFill>
                        <a:latin typeface="Cambria Math" panose="02040503050406030204" pitchFamily="18" charset="0"/>
                      </a:rPr>
                      <m:t>𝒄</m:t>
                    </m:r>
                    <m:r>
                      <a:rPr lang="en-US" b="1" i="1" smtClean="0">
                        <a:solidFill>
                          <a:srgbClr val="FF0000"/>
                        </a:solidFill>
                        <a:latin typeface="Cambria Math" panose="02040503050406030204" pitchFamily="18" charset="0"/>
                      </a:rPr>
                      <m:t>)</m:t>
                    </m:r>
                  </m:oMath>
                </a14:m>
                <a:endParaRPr lang="en-US" b="1" dirty="0" smtClean="0"/>
              </a:p>
              <a:p>
                <a:endParaRPr lang="en-US" b="1" dirty="0" smtClean="0"/>
              </a:p>
              <a:p>
                <a:r>
                  <a:rPr lang="en-US" dirty="0" smtClean="0"/>
                  <a:t>Incorporate in the value function of the minimax game.</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838200" y="1224365"/>
                <a:ext cx="7645252" cy="2464766"/>
              </a:xfrm>
              <a:blipFill rotWithShape="0">
                <a:blip r:embed="rId3"/>
                <a:stretch>
                  <a:fillRect l="-1435" t="-4208"/>
                </a:stretch>
              </a:blipFill>
            </p:spPr>
            <p:txBody>
              <a:bodyPr/>
              <a:lstStyle/>
              <a:p>
                <a:r>
                  <a:rPr lang="en-US">
                    <a:noFill/>
                  </a:rPr>
                  <a:t> </a:t>
                </a:r>
              </a:p>
            </p:txBody>
          </p:sp>
        </mc:Fallback>
      </mc:AlternateContent>
      <p:sp>
        <p:nvSpPr>
          <p:cNvPr id="4" name="Footer Placeholder 3"/>
          <p:cNvSpPr>
            <a:spLocks noGrp="1"/>
          </p:cNvSpPr>
          <p:nvPr>
            <p:ph type="ftr" sz="quarter" idx="11"/>
          </p:nvPr>
        </p:nvSpPr>
        <p:spPr>
          <a:xfrm>
            <a:off x="838200" y="6311900"/>
            <a:ext cx="10515600" cy="409575"/>
          </a:xfrm>
        </p:spPr>
        <p:txBody>
          <a:bodyPr/>
          <a:lstStyle/>
          <a:p>
            <a:pPr algn="r"/>
            <a:r>
              <a:rPr lang="en-US" dirty="0" smtClean="0"/>
              <a:t>Chen, X., </a:t>
            </a:r>
            <a:r>
              <a:rPr lang="en-US" dirty="0" err="1" smtClean="0"/>
              <a:t>Duan</a:t>
            </a:r>
            <a:r>
              <a:rPr lang="en-US" dirty="0" smtClean="0"/>
              <a:t>, Y., </a:t>
            </a:r>
            <a:r>
              <a:rPr lang="en-US" dirty="0" err="1" smtClean="0"/>
              <a:t>Houthooft</a:t>
            </a:r>
            <a:r>
              <a:rPr lang="en-US" dirty="0" smtClean="0"/>
              <a:t>, R., Schulman, J., </a:t>
            </a:r>
            <a:r>
              <a:rPr lang="en-US" dirty="0" err="1" smtClean="0"/>
              <a:t>Sutskever</a:t>
            </a:r>
            <a:r>
              <a:rPr lang="en-US" dirty="0" smtClean="0"/>
              <a:t>, I., &amp; </a:t>
            </a:r>
            <a:r>
              <a:rPr lang="en-US" dirty="0" err="1" smtClean="0"/>
              <a:t>Abbeel</a:t>
            </a:r>
            <a:r>
              <a:rPr lang="en-US" dirty="0" smtClean="0"/>
              <a:t>, P. InfoGAN: Interpretable Representation Learning by Information Maximization Generative Adversarial Nets, NIPS (2016).</a:t>
            </a:r>
            <a:endParaRPr lang="en-US"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77140" y="619932"/>
            <a:ext cx="2870348" cy="5424407"/>
          </a:xfrm>
          <a:prstGeom prst="rect">
            <a:avLst/>
          </a:prstGeom>
        </p:spPr>
      </p:pic>
      <mc:AlternateContent xmlns:mc="http://schemas.openxmlformats.org/markup-compatibility/2006" xmlns:a14="http://schemas.microsoft.com/office/drawing/2010/main">
        <mc:Choice Requires="a14">
          <p:sp>
            <p:nvSpPr>
              <p:cNvPr id="8" name="TextBox 7"/>
              <p:cNvSpPr txBox="1"/>
              <p:nvPr/>
            </p:nvSpPr>
            <p:spPr>
              <a:xfrm>
                <a:off x="1084351" y="4268006"/>
                <a:ext cx="6922471" cy="59227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unc>
                        <m:funcPr>
                          <m:ctrlPr>
                            <a:rPr lang="en-US" sz="2800" b="0" i="1" smtClean="0">
                              <a:latin typeface="Cambria Math" charset="0"/>
                            </a:rPr>
                          </m:ctrlPr>
                        </m:funcPr>
                        <m:fName>
                          <m:limLow>
                            <m:limLowPr>
                              <m:ctrlPr>
                                <a:rPr lang="en-US" sz="2800" b="0" i="1" smtClean="0">
                                  <a:latin typeface="Cambria Math" charset="0"/>
                                </a:rPr>
                              </m:ctrlPr>
                            </m:limLowPr>
                            <m:e>
                              <m:r>
                                <m:rPr>
                                  <m:sty m:val="p"/>
                                </m:rPr>
                                <a:rPr lang="en-US" sz="2800" b="0" i="0" smtClean="0">
                                  <a:latin typeface="Cambria Math" charset="0"/>
                                </a:rPr>
                                <m:t>min</m:t>
                              </m:r>
                            </m:e>
                            <m:lim>
                              <m:r>
                                <a:rPr lang="en-US" sz="2800" b="0" i="1" smtClean="0">
                                  <a:latin typeface="Cambria Math" charset="0"/>
                                </a:rPr>
                                <m:t>𝐺</m:t>
                              </m:r>
                            </m:lim>
                          </m:limLow>
                        </m:fName>
                        <m:e>
                          <m:func>
                            <m:funcPr>
                              <m:ctrlPr>
                                <a:rPr lang="en-US" sz="2800" b="0" i="1" smtClean="0">
                                  <a:latin typeface="Cambria Math" charset="0"/>
                                </a:rPr>
                              </m:ctrlPr>
                            </m:funcPr>
                            <m:fName>
                              <m:limLow>
                                <m:limLowPr>
                                  <m:ctrlPr>
                                    <a:rPr lang="en-US" sz="2800" b="0" i="1" smtClean="0">
                                      <a:latin typeface="Cambria Math" charset="0"/>
                                    </a:rPr>
                                  </m:ctrlPr>
                                </m:limLowPr>
                                <m:e>
                                  <m:r>
                                    <m:rPr>
                                      <m:sty m:val="p"/>
                                    </m:rPr>
                                    <a:rPr lang="en-US" sz="2800" b="0" i="0" smtClean="0">
                                      <a:latin typeface="Cambria Math" charset="0"/>
                                    </a:rPr>
                                    <m:t>max</m:t>
                                  </m:r>
                                </m:e>
                                <m:lim>
                                  <m:r>
                                    <a:rPr lang="en-US" sz="2800" b="0" i="1" smtClean="0">
                                      <a:latin typeface="Cambria Math" charset="0"/>
                                    </a:rPr>
                                    <m:t>𝐷</m:t>
                                  </m:r>
                                </m:lim>
                              </m:limLow>
                            </m:fName>
                            <m:e>
                              <m:sSub>
                                <m:sSubPr>
                                  <m:ctrlPr>
                                    <a:rPr lang="en-US" sz="2800" b="0" i="1" smtClean="0">
                                      <a:latin typeface="Cambria Math" charset="0"/>
                                    </a:rPr>
                                  </m:ctrlPr>
                                </m:sSubPr>
                                <m:e>
                                  <m:r>
                                    <a:rPr lang="en-US" sz="2800" b="0" i="1" smtClean="0">
                                      <a:latin typeface="Cambria Math" charset="0"/>
                                    </a:rPr>
                                    <m:t>𝑉</m:t>
                                  </m:r>
                                </m:e>
                                <m:sub>
                                  <m:r>
                                    <a:rPr lang="en-US" sz="2800" b="0" i="1" smtClean="0">
                                      <a:latin typeface="Cambria Math" charset="0"/>
                                    </a:rPr>
                                    <m:t>𝐼</m:t>
                                  </m:r>
                                </m:sub>
                              </m:sSub>
                              <m:d>
                                <m:dPr>
                                  <m:ctrlPr>
                                    <a:rPr lang="en-US" sz="2800" b="0" i="1" smtClean="0">
                                      <a:latin typeface="Cambria Math" charset="0"/>
                                    </a:rPr>
                                  </m:ctrlPr>
                                </m:dPr>
                                <m:e>
                                  <m:r>
                                    <a:rPr lang="en-US" sz="2800" b="0" i="1" smtClean="0">
                                      <a:latin typeface="Cambria Math" charset="0"/>
                                    </a:rPr>
                                    <m:t>𝐷</m:t>
                                  </m:r>
                                  <m:r>
                                    <a:rPr lang="en-US" sz="2800" b="0" i="1" smtClean="0">
                                      <a:latin typeface="Cambria Math" charset="0"/>
                                    </a:rPr>
                                    <m:t>,</m:t>
                                  </m:r>
                                  <m:r>
                                    <a:rPr lang="en-US" sz="2800" b="0" i="1" smtClean="0">
                                      <a:latin typeface="Cambria Math" charset="0"/>
                                    </a:rPr>
                                    <m:t>𝐺</m:t>
                                  </m:r>
                                </m:e>
                              </m:d>
                              <m:r>
                                <a:rPr lang="en-US" sz="2800" b="0" i="1" smtClean="0">
                                  <a:latin typeface="Cambria Math" charset="0"/>
                                </a:rPr>
                                <m:t>=</m:t>
                              </m:r>
                              <m:r>
                                <a:rPr lang="en-US" sz="2800" b="0" i="1" smtClean="0">
                                  <a:latin typeface="Cambria Math" charset="0"/>
                                </a:rPr>
                                <m:t>𝑉</m:t>
                              </m:r>
                              <m:d>
                                <m:dPr>
                                  <m:ctrlPr>
                                    <a:rPr lang="en-US" sz="2800" b="0" i="1" smtClean="0">
                                      <a:latin typeface="Cambria Math" charset="0"/>
                                    </a:rPr>
                                  </m:ctrlPr>
                                </m:dPr>
                                <m:e>
                                  <m:r>
                                    <a:rPr lang="en-US" sz="2800" b="0" i="1" smtClean="0">
                                      <a:latin typeface="Cambria Math" charset="0"/>
                                    </a:rPr>
                                    <m:t>𝐷</m:t>
                                  </m:r>
                                  <m:r>
                                    <a:rPr lang="en-US" sz="2800" b="0" i="1" smtClean="0">
                                      <a:latin typeface="Cambria Math" charset="0"/>
                                    </a:rPr>
                                    <m:t>,</m:t>
                                  </m:r>
                                  <m:r>
                                    <a:rPr lang="en-US" sz="2800" b="0" i="1" smtClean="0">
                                      <a:latin typeface="Cambria Math" charset="0"/>
                                    </a:rPr>
                                    <m:t>𝐺</m:t>
                                  </m:r>
                                </m:e>
                              </m:d>
                              <m:r>
                                <a:rPr lang="en-US" sz="2800" b="0" i="1" smtClean="0">
                                  <a:latin typeface="Cambria Math" charset="0"/>
                                </a:rPr>
                                <m:t> −</m:t>
                              </m:r>
                              <m:r>
                                <a:rPr lang="en-US" sz="2800" b="0" i="1" smtClean="0">
                                  <a:latin typeface="Cambria Math" charset="0"/>
                                </a:rPr>
                                <m:t>𝜆</m:t>
                              </m:r>
                              <m:r>
                                <a:rPr lang="en-US" sz="2800" b="0" i="1" smtClean="0">
                                  <a:latin typeface="Cambria Math" charset="0"/>
                                </a:rPr>
                                <m:t> </m:t>
                              </m:r>
                              <m:r>
                                <a:rPr lang="en-US" sz="2800" b="0" i="1" smtClean="0">
                                  <a:latin typeface="Cambria Math" charset="0"/>
                                </a:rPr>
                                <m:t>𝐼</m:t>
                              </m:r>
                              <m:d>
                                <m:dPr>
                                  <m:ctrlPr>
                                    <a:rPr lang="en-US" sz="2800" b="0" i="1" smtClean="0">
                                      <a:latin typeface="Cambria Math" charset="0"/>
                                    </a:rPr>
                                  </m:ctrlPr>
                                </m:dPr>
                                <m:e>
                                  <m:r>
                                    <a:rPr lang="en-US" sz="2800" b="0" i="1" smtClean="0">
                                      <a:latin typeface="Cambria Math" charset="0"/>
                                    </a:rPr>
                                    <m:t>𝑐</m:t>
                                  </m:r>
                                  <m:r>
                                    <a:rPr lang="en-US" sz="2800" b="0" i="1" smtClean="0">
                                      <a:latin typeface="Cambria Math" charset="0"/>
                                    </a:rPr>
                                    <m:t>;</m:t>
                                  </m:r>
                                  <m:r>
                                    <a:rPr lang="en-US" sz="2800" b="0" i="1" smtClean="0">
                                      <a:latin typeface="Cambria Math" charset="0"/>
                                    </a:rPr>
                                    <m:t>𝐺</m:t>
                                  </m:r>
                                  <m:d>
                                    <m:dPr>
                                      <m:ctrlPr>
                                        <a:rPr lang="en-US" sz="2800" b="0" i="1" smtClean="0">
                                          <a:latin typeface="Cambria Math" charset="0"/>
                                        </a:rPr>
                                      </m:ctrlPr>
                                    </m:dPr>
                                    <m:e>
                                      <m:r>
                                        <a:rPr lang="en-US" sz="2800" b="0" i="1" smtClean="0">
                                          <a:latin typeface="Cambria Math" charset="0"/>
                                        </a:rPr>
                                        <m:t>𝑧</m:t>
                                      </m:r>
                                      <m:r>
                                        <a:rPr lang="en-US" sz="2800" b="0" i="1" smtClean="0">
                                          <a:latin typeface="Cambria Math" charset="0"/>
                                        </a:rPr>
                                        <m:t>,</m:t>
                                      </m:r>
                                      <m:r>
                                        <a:rPr lang="en-US" sz="2800" b="0" i="1" smtClean="0">
                                          <a:latin typeface="Cambria Math" charset="0"/>
                                        </a:rPr>
                                        <m:t>𝑐</m:t>
                                      </m:r>
                                    </m:e>
                                  </m:d>
                                </m:e>
                              </m:d>
                            </m:e>
                          </m:func>
                        </m:e>
                      </m:func>
                    </m:oMath>
                  </m:oMathPara>
                </a14:m>
                <a:endParaRPr lang="en-US" dirty="0"/>
              </a:p>
            </p:txBody>
          </p:sp>
        </mc:Choice>
        <mc:Fallback xmlns="">
          <p:sp>
            <p:nvSpPr>
              <p:cNvPr id="8" name="TextBox 7"/>
              <p:cNvSpPr txBox="1">
                <a:spLocks noRot="1" noChangeAspect="1" noMove="1" noResize="1" noEditPoints="1" noAdjustHandles="1" noChangeArrowheads="1" noChangeShapeType="1" noTextEdit="1"/>
              </p:cNvSpPr>
              <p:nvPr/>
            </p:nvSpPr>
            <p:spPr>
              <a:xfrm>
                <a:off x="1084351" y="4268006"/>
                <a:ext cx="6922471" cy="592278"/>
              </a:xfrm>
              <a:prstGeom prst="rect">
                <a:avLst/>
              </a:prstGeom>
              <a:blipFill rotWithShape="0">
                <a:blip r:embed="rId5"/>
                <a:stretch>
                  <a:fillRect/>
                </a:stretch>
              </a:blipFill>
            </p:spPr>
            <p:txBody>
              <a:bodyPr/>
              <a:lstStyle/>
              <a:p>
                <a:r>
                  <a:rPr lang="en-US">
                    <a:noFill/>
                  </a:rPr>
                  <a:t> </a:t>
                </a:r>
              </a:p>
            </p:txBody>
          </p:sp>
        </mc:Fallback>
      </mc:AlternateContent>
      <p:sp>
        <p:nvSpPr>
          <p:cNvPr id="7" name="Rectangle 6"/>
          <p:cNvSpPr/>
          <p:nvPr/>
        </p:nvSpPr>
        <p:spPr>
          <a:xfrm>
            <a:off x="9287746" y="5316190"/>
            <a:ext cx="1324568" cy="7281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0489069" y="1616530"/>
            <a:ext cx="1103586" cy="7281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5447828" y="4220971"/>
            <a:ext cx="2511696" cy="561436"/>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0262382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519261" y="1267141"/>
                <a:ext cx="8283131" cy="4952597"/>
              </a:xfrm>
            </p:spPr>
            <p:txBody>
              <a:bodyPr/>
              <a:lstStyle/>
              <a:p>
                <a:pPr marL="0" indent="0">
                  <a:buNone/>
                </a:pPr>
                <a:r>
                  <a:rPr lang="en-US" b="1" dirty="0" smtClean="0">
                    <a:solidFill>
                      <a:schemeClr val="accent5">
                        <a:lumMod val="50000"/>
                      </a:schemeClr>
                    </a:solidFill>
                  </a:rPr>
                  <a:t>Mutual Information’s Variational Lower bound</a:t>
                </a:r>
              </a:p>
              <a:p>
                <a:pPr marL="0" indent="0">
                  <a:buNone/>
                </a:pPr>
                <a:endParaRPr lang="en-US" dirty="0"/>
              </a:p>
              <a:p>
                <a:pPr marL="0" indent="0">
                  <a:buNone/>
                </a:pPr>
                <a14:m>
                  <m:oMathPara xmlns:m="http://schemas.openxmlformats.org/officeDocument/2006/math">
                    <m:oMathParaPr>
                      <m:jc m:val="left"/>
                    </m:oMathParaPr>
                    <m:oMath xmlns:m="http://schemas.openxmlformats.org/officeDocument/2006/math">
                      <m:r>
                        <a:rPr lang="en-US" sz="2400" b="0" i="1" smtClean="0">
                          <a:latin typeface="Cambria Math" charset="0"/>
                        </a:rPr>
                        <m:t>𝐼</m:t>
                      </m:r>
                      <m:d>
                        <m:dPr>
                          <m:ctrlPr>
                            <a:rPr lang="en-US" sz="2400" b="0" i="1" smtClean="0">
                              <a:latin typeface="Cambria Math" charset="0"/>
                            </a:rPr>
                          </m:ctrlPr>
                        </m:dPr>
                        <m:e>
                          <m:r>
                            <a:rPr lang="en-US" sz="2400" b="0" i="1" smtClean="0">
                              <a:latin typeface="Cambria Math" charset="0"/>
                            </a:rPr>
                            <m:t>𝑐</m:t>
                          </m:r>
                          <m:r>
                            <a:rPr lang="en-US" sz="2400" b="0" i="1" smtClean="0">
                              <a:latin typeface="Cambria Math" charset="0"/>
                            </a:rPr>
                            <m:t>;</m:t>
                          </m:r>
                          <m:r>
                            <a:rPr lang="en-US" sz="2400" b="0" i="1" smtClean="0">
                              <a:latin typeface="Cambria Math" charset="0"/>
                            </a:rPr>
                            <m:t>𝐺</m:t>
                          </m:r>
                          <m:d>
                            <m:dPr>
                              <m:ctrlPr>
                                <a:rPr lang="en-US" sz="2400" b="0" i="1" smtClean="0">
                                  <a:latin typeface="Cambria Math" charset="0"/>
                                </a:rPr>
                              </m:ctrlPr>
                            </m:dPr>
                            <m:e>
                              <m:r>
                                <a:rPr lang="en-US" sz="2400" b="0" i="1" smtClean="0">
                                  <a:latin typeface="Cambria Math" charset="0"/>
                                </a:rPr>
                                <m:t>𝑧</m:t>
                              </m:r>
                              <m:r>
                                <a:rPr lang="en-US" sz="2400" b="0" i="1" smtClean="0">
                                  <a:latin typeface="Cambria Math" charset="0"/>
                                </a:rPr>
                                <m:t>,</m:t>
                              </m:r>
                              <m:r>
                                <a:rPr lang="en-US" sz="2400" b="0" i="1" smtClean="0">
                                  <a:latin typeface="Cambria Math" charset="0"/>
                                </a:rPr>
                                <m:t>𝑐</m:t>
                              </m:r>
                            </m:e>
                          </m:d>
                        </m:e>
                      </m:d>
                      <m:r>
                        <a:rPr lang="en-US" sz="2400" b="0" i="1" smtClean="0">
                          <a:latin typeface="Cambria Math" charset="0"/>
                        </a:rPr>
                        <m:t>=</m:t>
                      </m:r>
                      <m:r>
                        <a:rPr lang="en-US" sz="2400" b="0" i="1" smtClean="0">
                          <a:latin typeface="Cambria Math" charset="0"/>
                        </a:rPr>
                        <m:t>𝐻</m:t>
                      </m:r>
                      <m:d>
                        <m:dPr>
                          <m:ctrlPr>
                            <a:rPr lang="en-US" sz="2400" b="0" i="1" smtClean="0">
                              <a:latin typeface="Cambria Math" charset="0"/>
                            </a:rPr>
                          </m:ctrlPr>
                        </m:dPr>
                        <m:e>
                          <m:r>
                            <a:rPr lang="en-US" sz="2400" b="0" i="1" smtClean="0">
                              <a:latin typeface="Cambria Math" charset="0"/>
                            </a:rPr>
                            <m:t>𝑐</m:t>
                          </m:r>
                        </m:e>
                      </m:d>
                      <m:r>
                        <a:rPr lang="en-US" sz="2400" b="0" i="1" smtClean="0">
                          <a:latin typeface="Cambria Math" charset="0"/>
                        </a:rPr>
                        <m:t>−</m:t>
                      </m:r>
                      <m:r>
                        <a:rPr lang="en-US" sz="2400" b="0" i="1" smtClean="0">
                          <a:latin typeface="Cambria Math" charset="0"/>
                        </a:rPr>
                        <m:t>𝐻</m:t>
                      </m:r>
                      <m:d>
                        <m:dPr>
                          <m:ctrlPr>
                            <a:rPr lang="en-US" sz="2400" b="0" i="1" smtClean="0">
                              <a:latin typeface="Cambria Math" charset="0"/>
                            </a:rPr>
                          </m:ctrlPr>
                        </m:dPr>
                        <m:e>
                          <m:r>
                            <a:rPr lang="en-US" sz="2400" b="0" i="1" smtClean="0">
                              <a:latin typeface="Cambria Math" charset="0"/>
                            </a:rPr>
                            <m:t>𝑐</m:t>
                          </m:r>
                        </m:e>
                        <m:e>
                          <m:r>
                            <a:rPr lang="en-US" sz="2400" b="0" i="1" smtClean="0">
                              <a:latin typeface="Cambria Math" charset="0"/>
                            </a:rPr>
                            <m:t>𝐺</m:t>
                          </m:r>
                          <m:d>
                            <m:dPr>
                              <m:ctrlPr>
                                <a:rPr lang="en-US" sz="2400" b="0" i="1" smtClean="0">
                                  <a:latin typeface="Cambria Math" charset="0"/>
                                </a:rPr>
                              </m:ctrlPr>
                            </m:dPr>
                            <m:e>
                              <m:r>
                                <a:rPr lang="en-US" sz="2400" b="0" i="1" smtClean="0">
                                  <a:latin typeface="Cambria Math" charset="0"/>
                                </a:rPr>
                                <m:t>𝑧</m:t>
                              </m:r>
                              <m:r>
                                <a:rPr lang="en-US" sz="2400" b="0" i="1" smtClean="0">
                                  <a:latin typeface="Cambria Math" charset="0"/>
                                </a:rPr>
                                <m:t>,</m:t>
                              </m:r>
                              <m:r>
                                <a:rPr lang="en-US" sz="2400" b="0" i="1" smtClean="0">
                                  <a:latin typeface="Cambria Math" charset="0"/>
                                </a:rPr>
                                <m:t>𝑐</m:t>
                              </m:r>
                            </m:e>
                          </m:d>
                        </m:e>
                      </m:d>
                    </m:oMath>
                  </m:oMathPara>
                </a14:m>
                <a:endParaRPr lang="en-US" sz="2400" b="0" dirty="0" smtClean="0"/>
              </a:p>
              <a:p>
                <a:pPr marL="0" indent="0">
                  <a:buNone/>
                </a:pPr>
                <a14:m>
                  <m:oMathPara xmlns:m="http://schemas.openxmlformats.org/officeDocument/2006/math">
                    <m:oMathParaPr>
                      <m:jc m:val="left"/>
                    </m:oMathParaPr>
                    <m:oMath xmlns:m="http://schemas.openxmlformats.org/officeDocument/2006/math">
                      <m:r>
                        <a:rPr lang="en-US" sz="2400" b="0" i="1" smtClean="0">
                          <a:latin typeface="Cambria Math" charset="0"/>
                        </a:rPr>
                        <m:t>= </m:t>
                      </m:r>
                      <m:sSub>
                        <m:sSubPr>
                          <m:ctrlPr>
                            <a:rPr lang="en-US" sz="2400" b="0" i="1" smtClean="0">
                              <a:latin typeface="Cambria Math" charset="0"/>
                              <a:ea typeface="Cambria Math" charset="0"/>
                              <a:cs typeface="Cambria Math" charset="0"/>
                            </a:rPr>
                          </m:ctrlPr>
                        </m:sSubPr>
                        <m:e>
                          <m:r>
                            <a:rPr lang="en-US" sz="2400" b="0" i="1" smtClean="0">
                              <a:latin typeface="Cambria Math" charset="0"/>
                              <a:ea typeface="Cambria Math" charset="0"/>
                              <a:cs typeface="Cambria Math" charset="0"/>
                            </a:rPr>
                            <m:t>𝔼</m:t>
                          </m:r>
                        </m:e>
                        <m:sub>
                          <m:r>
                            <a:rPr lang="en-US" sz="2400" b="0" i="1" smtClean="0">
                              <a:latin typeface="Cambria Math" charset="0"/>
                              <a:ea typeface="Cambria Math" charset="0"/>
                              <a:cs typeface="Cambria Math" charset="0"/>
                            </a:rPr>
                            <m:t>𝑥</m:t>
                          </m:r>
                          <m:r>
                            <a:rPr lang="en-US" sz="2400" b="0" i="1" smtClean="0">
                              <a:latin typeface="Cambria Math" charset="0"/>
                              <a:ea typeface="Cambria Math" charset="0"/>
                              <a:cs typeface="Cambria Math" charset="0"/>
                            </a:rPr>
                            <m:t> ~ </m:t>
                          </m:r>
                          <m:r>
                            <a:rPr lang="en-US" sz="2400" b="0" i="1" smtClean="0">
                              <a:latin typeface="Cambria Math" charset="0"/>
                              <a:ea typeface="Cambria Math" charset="0"/>
                              <a:cs typeface="Cambria Math" charset="0"/>
                            </a:rPr>
                            <m:t>𝐺</m:t>
                          </m:r>
                          <m:d>
                            <m:dPr>
                              <m:ctrlPr>
                                <a:rPr lang="en-US" sz="2400" b="0" i="1" smtClean="0">
                                  <a:latin typeface="Cambria Math" charset="0"/>
                                  <a:ea typeface="Cambria Math" charset="0"/>
                                  <a:cs typeface="Cambria Math" charset="0"/>
                                </a:rPr>
                              </m:ctrlPr>
                            </m:dPr>
                            <m:e>
                              <m:r>
                                <a:rPr lang="en-US" sz="2400" b="0" i="1" smtClean="0">
                                  <a:latin typeface="Cambria Math" charset="0"/>
                                  <a:ea typeface="Cambria Math" charset="0"/>
                                  <a:cs typeface="Cambria Math" charset="0"/>
                                </a:rPr>
                                <m:t>𝑧</m:t>
                              </m:r>
                              <m:r>
                                <a:rPr lang="en-US" sz="2400" b="0" i="1" smtClean="0">
                                  <a:latin typeface="Cambria Math" charset="0"/>
                                  <a:ea typeface="Cambria Math" charset="0"/>
                                  <a:cs typeface="Cambria Math" charset="0"/>
                                </a:rPr>
                                <m:t>,</m:t>
                              </m:r>
                              <m:r>
                                <a:rPr lang="en-US" sz="2400" b="0" i="1" smtClean="0">
                                  <a:latin typeface="Cambria Math" charset="0"/>
                                  <a:ea typeface="Cambria Math" charset="0"/>
                                  <a:cs typeface="Cambria Math" charset="0"/>
                                </a:rPr>
                                <m:t>𝑐</m:t>
                              </m:r>
                            </m:e>
                          </m:d>
                        </m:sub>
                      </m:sSub>
                      <m:d>
                        <m:dPr>
                          <m:begChr m:val="["/>
                          <m:endChr m:val="]"/>
                          <m:ctrlPr>
                            <a:rPr lang="en-US" sz="2400" b="0" i="1" smtClean="0">
                              <a:latin typeface="Cambria Math" charset="0"/>
                              <a:ea typeface="Cambria Math" charset="0"/>
                              <a:cs typeface="Cambria Math" charset="0"/>
                            </a:rPr>
                          </m:ctrlPr>
                        </m:dPr>
                        <m:e>
                          <m:sSub>
                            <m:sSubPr>
                              <m:ctrlPr>
                                <a:rPr lang="en-US" sz="2400" i="1">
                                  <a:latin typeface="Cambria Math" charset="0"/>
                                  <a:ea typeface="Cambria Math" charset="0"/>
                                  <a:cs typeface="Cambria Math" charset="0"/>
                                </a:rPr>
                              </m:ctrlPr>
                            </m:sSubPr>
                            <m:e>
                              <m:r>
                                <a:rPr lang="en-US" sz="2400" i="1">
                                  <a:latin typeface="Cambria Math" charset="0"/>
                                  <a:ea typeface="Cambria Math" charset="0"/>
                                  <a:cs typeface="Cambria Math" charset="0"/>
                                </a:rPr>
                                <m:t>𝔼</m:t>
                              </m:r>
                            </m:e>
                            <m:sub>
                              <m:sSup>
                                <m:sSupPr>
                                  <m:ctrlPr>
                                    <a:rPr lang="en-US" sz="2400" b="0" i="1" smtClean="0">
                                      <a:latin typeface="Cambria Math" charset="0"/>
                                      <a:ea typeface="Cambria Math" charset="0"/>
                                      <a:cs typeface="Cambria Math" charset="0"/>
                                    </a:rPr>
                                  </m:ctrlPr>
                                </m:sSupPr>
                                <m:e>
                                  <m:r>
                                    <a:rPr lang="en-US" sz="2400" b="0" i="1" smtClean="0">
                                      <a:latin typeface="Cambria Math" charset="0"/>
                                      <a:ea typeface="Cambria Math" charset="0"/>
                                      <a:cs typeface="Cambria Math" charset="0"/>
                                    </a:rPr>
                                    <m:t>𝑐</m:t>
                                  </m:r>
                                </m:e>
                                <m:sup>
                                  <m:r>
                                    <a:rPr lang="en-US" sz="2400" b="0" i="1" smtClean="0">
                                      <a:latin typeface="Cambria Math" charset="0"/>
                                      <a:ea typeface="Cambria Math" charset="0"/>
                                      <a:cs typeface="Cambria Math" charset="0"/>
                                    </a:rPr>
                                    <m:t>′</m:t>
                                  </m:r>
                                </m:sup>
                              </m:sSup>
                              <m:r>
                                <a:rPr lang="en-US" sz="2400" i="1">
                                  <a:latin typeface="Cambria Math" charset="0"/>
                                  <a:ea typeface="Cambria Math" charset="0"/>
                                  <a:cs typeface="Cambria Math" charset="0"/>
                                </a:rPr>
                                <m:t>~ </m:t>
                              </m:r>
                              <m:r>
                                <a:rPr lang="en-US" sz="2400" b="0" i="1" smtClean="0">
                                  <a:latin typeface="Cambria Math" charset="0"/>
                                  <a:ea typeface="Cambria Math" charset="0"/>
                                  <a:cs typeface="Cambria Math" charset="0"/>
                                </a:rPr>
                                <m:t>𝑃</m:t>
                              </m:r>
                              <m:d>
                                <m:dPr>
                                  <m:ctrlPr>
                                    <a:rPr lang="en-US" sz="2400" b="0" i="1" smtClean="0">
                                      <a:latin typeface="Cambria Math" charset="0"/>
                                      <a:ea typeface="Cambria Math" charset="0"/>
                                      <a:cs typeface="Cambria Math" charset="0"/>
                                    </a:rPr>
                                  </m:ctrlPr>
                                </m:dPr>
                                <m:e>
                                  <m:r>
                                    <a:rPr lang="en-US" sz="2400" b="0" i="1" smtClean="0">
                                      <a:latin typeface="Cambria Math" charset="0"/>
                                      <a:ea typeface="Cambria Math" charset="0"/>
                                      <a:cs typeface="Cambria Math" charset="0"/>
                                    </a:rPr>
                                    <m:t>𝑐</m:t>
                                  </m:r>
                                </m:e>
                                <m:e>
                                  <m:r>
                                    <a:rPr lang="en-US" sz="2400" b="0" i="1" smtClean="0">
                                      <a:latin typeface="Cambria Math" charset="0"/>
                                      <a:ea typeface="Cambria Math" charset="0"/>
                                      <a:cs typeface="Cambria Math" charset="0"/>
                                    </a:rPr>
                                    <m:t>𝑥</m:t>
                                  </m:r>
                                </m:e>
                              </m:d>
                            </m:sub>
                          </m:sSub>
                          <m:d>
                            <m:dPr>
                              <m:begChr m:val="["/>
                              <m:endChr m:val="]"/>
                              <m:ctrlPr>
                                <a:rPr lang="en-US" sz="2400" b="0" i="1" smtClean="0">
                                  <a:latin typeface="Cambria Math" charset="0"/>
                                  <a:ea typeface="Cambria Math" charset="0"/>
                                  <a:cs typeface="Cambria Math" charset="0"/>
                                </a:rPr>
                              </m:ctrlPr>
                            </m:dPr>
                            <m:e>
                              <m:func>
                                <m:funcPr>
                                  <m:ctrlPr>
                                    <a:rPr lang="en-US" sz="2400" b="0" i="1" smtClean="0">
                                      <a:latin typeface="Cambria Math" charset="0"/>
                                      <a:ea typeface="Cambria Math" charset="0"/>
                                      <a:cs typeface="Cambria Math" charset="0"/>
                                    </a:rPr>
                                  </m:ctrlPr>
                                </m:funcPr>
                                <m:fName>
                                  <m:r>
                                    <m:rPr>
                                      <m:sty m:val="p"/>
                                    </m:rPr>
                                    <a:rPr lang="en-US" sz="2400" b="0" i="0" smtClean="0">
                                      <a:latin typeface="Cambria Math" charset="0"/>
                                      <a:ea typeface="Cambria Math" charset="0"/>
                                      <a:cs typeface="Cambria Math" charset="0"/>
                                    </a:rPr>
                                    <m:t>log</m:t>
                                  </m:r>
                                </m:fName>
                                <m:e>
                                  <m:r>
                                    <a:rPr lang="en-US" sz="2400" b="0" i="1" smtClean="0">
                                      <a:latin typeface="Cambria Math" charset="0"/>
                                      <a:ea typeface="Cambria Math" charset="0"/>
                                      <a:cs typeface="Cambria Math" charset="0"/>
                                    </a:rPr>
                                    <m:t>𝑃</m:t>
                                  </m:r>
                                  <m:d>
                                    <m:dPr>
                                      <m:ctrlPr>
                                        <a:rPr lang="en-US" sz="2400" b="0" i="1" smtClean="0">
                                          <a:latin typeface="Cambria Math" charset="0"/>
                                          <a:ea typeface="Cambria Math" charset="0"/>
                                          <a:cs typeface="Cambria Math" charset="0"/>
                                        </a:rPr>
                                      </m:ctrlPr>
                                    </m:dPr>
                                    <m:e>
                                      <m:sSup>
                                        <m:sSupPr>
                                          <m:ctrlPr>
                                            <a:rPr lang="en-US" sz="2400" b="0" i="1" smtClean="0">
                                              <a:latin typeface="Cambria Math" charset="0"/>
                                              <a:ea typeface="Cambria Math" charset="0"/>
                                              <a:cs typeface="Cambria Math" charset="0"/>
                                            </a:rPr>
                                          </m:ctrlPr>
                                        </m:sSupPr>
                                        <m:e>
                                          <m:r>
                                            <a:rPr lang="en-US" sz="2400" b="0" i="1" smtClean="0">
                                              <a:latin typeface="Cambria Math" charset="0"/>
                                              <a:ea typeface="Cambria Math" charset="0"/>
                                              <a:cs typeface="Cambria Math" charset="0"/>
                                            </a:rPr>
                                            <m:t>𝑐</m:t>
                                          </m:r>
                                        </m:e>
                                        <m:sup>
                                          <m:r>
                                            <a:rPr lang="en-US" sz="2400" b="0" i="1" smtClean="0">
                                              <a:latin typeface="Cambria Math" charset="0"/>
                                              <a:ea typeface="Cambria Math" charset="0"/>
                                              <a:cs typeface="Cambria Math" charset="0"/>
                                            </a:rPr>
                                            <m:t>′</m:t>
                                          </m:r>
                                        </m:sup>
                                      </m:sSup>
                                    </m:e>
                                    <m:e>
                                      <m:r>
                                        <a:rPr lang="en-US" sz="2400" b="0" i="1" smtClean="0">
                                          <a:latin typeface="Cambria Math" charset="0"/>
                                          <a:ea typeface="Cambria Math" charset="0"/>
                                          <a:cs typeface="Cambria Math" charset="0"/>
                                        </a:rPr>
                                        <m:t>𝑥</m:t>
                                      </m:r>
                                    </m:e>
                                  </m:d>
                                </m:e>
                              </m:func>
                            </m:e>
                          </m:d>
                        </m:e>
                      </m:d>
                      <m:r>
                        <a:rPr lang="en-US" sz="2400" b="0" i="1" smtClean="0">
                          <a:latin typeface="Cambria Math" charset="0"/>
                          <a:ea typeface="Cambria Math" charset="0"/>
                          <a:cs typeface="Cambria Math" charset="0"/>
                        </a:rPr>
                        <m:t>+</m:t>
                      </m:r>
                      <m:r>
                        <a:rPr lang="en-US" sz="2400" b="0" i="1" smtClean="0">
                          <a:latin typeface="Cambria Math" charset="0"/>
                          <a:ea typeface="Cambria Math" charset="0"/>
                          <a:cs typeface="Cambria Math" charset="0"/>
                        </a:rPr>
                        <m:t>𝐻</m:t>
                      </m:r>
                      <m:r>
                        <a:rPr lang="en-US" sz="2400" b="0" i="1" smtClean="0">
                          <a:latin typeface="Cambria Math" charset="0"/>
                          <a:ea typeface="Cambria Math" charset="0"/>
                          <a:cs typeface="Cambria Math" charset="0"/>
                        </a:rPr>
                        <m:t>(</m:t>
                      </m:r>
                      <m:r>
                        <a:rPr lang="en-US" sz="2400" b="0" i="1" smtClean="0">
                          <a:latin typeface="Cambria Math" charset="0"/>
                          <a:ea typeface="Cambria Math" charset="0"/>
                          <a:cs typeface="Cambria Math" charset="0"/>
                        </a:rPr>
                        <m:t>𝑐</m:t>
                      </m:r>
                      <m:r>
                        <a:rPr lang="en-US" sz="2400" b="0" i="1" smtClean="0">
                          <a:latin typeface="Cambria Math" charset="0"/>
                          <a:ea typeface="Cambria Math" charset="0"/>
                          <a:cs typeface="Cambria Math" charset="0"/>
                        </a:rPr>
                        <m:t>)</m:t>
                      </m:r>
                    </m:oMath>
                  </m:oMathPara>
                </a14:m>
                <a:endParaRPr lang="en-US" sz="2400" b="0" dirty="0" smtClean="0"/>
              </a:p>
              <a:p>
                <a:pPr marL="0" indent="0">
                  <a:buNone/>
                </a:pPr>
                <a14:m>
                  <m:oMathPara xmlns:m="http://schemas.openxmlformats.org/officeDocument/2006/math">
                    <m:oMathParaPr>
                      <m:jc m:val="left"/>
                    </m:oMathParaPr>
                    <m:oMath xmlns:m="http://schemas.openxmlformats.org/officeDocument/2006/math">
                      <m:r>
                        <a:rPr lang="en-US" sz="2400" i="1">
                          <a:latin typeface="Cambria Math" charset="0"/>
                        </a:rPr>
                        <m:t>= </m:t>
                      </m:r>
                      <m:sSub>
                        <m:sSubPr>
                          <m:ctrlPr>
                            <a:rPr lang="en-US" sz="2400" i="1">
                              <a:latin typeface="Cambria Math" charset="0"/>
                              <a:ea typeface="Cambria Math" charset="0"/>
                              <a:cs typeface="Cambria Math" charset="0"/>
                            </a:rPr>
                          </m:ctrlPr>
                        </m:sSubPr>
                        <m:e>
                          <m:r>
                            <a:rPr lang="en-US" sz="2400" i="1">
                              <a:latin typeface="Cambria Math" charset="0"/>
                              <a:ea typeface="Cambria Math" charset="0"/>
                              <a:cs typeface="Cambria Math" charset="0"/>
                            </a:rPr>
                            <m:t>𝔼</m:t>
                          </m:r>
                        </m:e>
                        <m:sub>
                          <m:r>
                            <a:rPr lang="en-US" sz="2400" i="1">
                              <a:latin typeface="Cambria Math" charset="0"/>
                              <a:ea typeface="Cambria Math" charset="0"/>
                              <a:cs typeface="Cambria Math" charset="0"/>
                            </a:rPr>
                            <m:t>𝑥</m:t>
                          </m:r>
                          <m:r>
                            <a:rPr lang="en-US" sz="2400" i="1">
                              <a:latin typeface="Cambria Math" charset="0"/>
                              <a:ea typeface="Cambria Math" charset="0"/>
                              <a:cs typeface="Cambria Math" charset="0"/>
                            </a:rPr>
                            <m:t> ~ </m:t>
                          </m:r>
                          <m:r>
                            <a:rPr lang="en-US" sz="2400" i="1">
                              <a:latin typeface="Cambria Math" charset="0"/>
                              <a:ea typeface="Cambria Math" charset="0"/>
                              <a:cs typeface="Cambria Math" charset="0"/>
                            </a:rPr>
                            <m:t>𝐺</m:t>
                          </m:r>
                          <m:d>
                            <m:dPr>
                              <m:ctrlPr>
                                <a:rPr lang="en-US" sz="2400" i="1">
                                  <a:latin typeface="Cambria Math" charset="0"/>
                                  <a:ea typeface="Cambria Math" charset="0"/>
                                  <a:cs typeface="Cambria Math" charset="0"/>
                                </a:rPr>
                              </m:ctrlPr>
                            </m:dPr>
                            <m:e>
                              <m:r>
                                <a:rPr lang="en-US" sz="2400" i="1">
                                  <a:latin typeface="Cambria Math" charset="0"/>
                                  <a:ea typeface="Cambria Math" charset="0"/>
                                  <a:cs typeface="Cambria Math" charset="0"/>
                                </a:rPr>
                                <m:t>𝑧</m:t>
                              </m:r>
                              <m:r>
                                <a:rPr lang="en-US" sz="2400" i="1">
                                  <a:latin typeface="Cambria Math" charset="0"/>
                                  <a:ea typeface="Cambria Math" charset="0"/>
                                  <a:cs typeface="Cambria Math" charset="0"/>
                                </a:rPr>
                                <m:t>,</m:t>
                              </m:r>
                              <m:r>
                                <a:rPr lang="en-US" sz="2400" i="1">
                                  <a:latin typeface="Cambria Math" charset="0"/>
                                  <a:ea typeface="Cambria Math" charset="0"/>
                                  <a:cs typeface="Cambria Math" charset="0"/>
                                </a:rPr>
                                <m:t>𝑐</m:t>
                              </m:r>
                            </m:e>
                          </m:d>
                        </m:sub>
                      </m:sSub>
                      <m:d>
                        <m:dPr>
                          <m:begChr m:val="["/>
                          <m:endChr m:val="]"/>
                          <m:ctrlPr>
                            <a:rPr lang="en-US" sz="2400" i="1">
                              <a:latin typeface="Cambria Math" charset="0"/>
                              <a:ea typeface="Cambria Math" charset="0"/>
                              <a:cs typeface="Cambria Math" charset="0"/>
                            </a:rPr>
                          </m:ctrlPr>
                        </m:dPr>
                        <m:e>
                          <m:sSub>
                            <m:sSubPr>
                              <m:ctrlPr>
                                <a:rPr lang="en-US" sz="2400" i="1">
                                  <a:latin typeface="Cambria Math" charset="0"/>
                                  <a:ea typeface="Cambria Math" charset="0"/>
                                  <a:cs typeface="Cambria Math" charset="0"/>
                                </a:rPr>
                              </m:ctrlPr>
                            </m:sSubPr>
                            <m:e>
                              <m:sSub>
                                <m:sSubPr>
                                  <m:ctrlPr>
                                    <a:rPr lang="en-US" sz="2400" b="0" i="1" smtClean="0">
                                      <a:latin typeface="Cambria Math" charset="0"/>
                                      <a:ea typeface="Cambria Math" charset="0"/>
                                      <a:cs typeface="Cambria Math" charset="0"/>
                                    </a:rPr>
                                  </m:ctrlPr>
                                </m:sSubPr>
                                <m:e>
                                  <m:r>
                                    <a:rPr lang="en-US" sz="2400" b="0" i="1" smtClean="0">
                                      <a:latin typeface="Cambria Math" charset="0"/>
                                      <a:ea typeface="Cambria Math" charset="0"/>
                                      <a:cs typeface="Cambria Math" charset="0"/>
                                    </a:rPr>
                                    <m:t>𝐷</m:t>
                                  </m:r>
                                </m:e>
                                <m:sub>
                                  <m:r>
                                    <a:rPr lang="en-US" sz="2400" b="0" i="1" smtClean="0">
                                      <a:latin typeface="Cambria Math" charset="0"/>
                                      <a:ea typeface="Cambria Math" charset="0"/>
                                      <a:cs typeface="Cambria Math" charset="0"/>
                                    </a:rPr>
                                    <m:t>𝐾𝐿</m:t>
                                  </m:r>
                                </m:sub>
                              </m:sSub>
                              <m:r>
                                <a:rPr lang="en-US" sz="2400" b="0" i="1" smtClean="0">
                                  <a:latin typeface="Cambria Math" charset="0"/>
                                  <a:ea typeface="Cambria Math" charset="0"/>
                                  <a:cs typeface="Cambria Math" charset="0"/>
                                </a:rPr>
                                <m:t>(</m:t>
                              </m:r>
                              <m:r>
                                <a:rPr lang="en-US" sz="2400" b="0" i="1" smtClean="0">
                                  <a:latin typeface="Cambria Math" charset="0"/>
                                  <a:ea typeface="Cambria Math" charset="0"/>
                                  <a:cs typeface="Cambria Math" charset="0"/>
                                </a:rPr>
                                <m:t>𝑃</m:t>
                              </m:r>
                              <m:r>
                                <a:rPr lang="en-US" sz="2400" b="0" i="1" smtClean="0">
                                  <a:latin typeface="Cambria Math" charset="0"/>
                                  <a:ea typeface="Cambria Math" charset="0"/>
                                  <a:cs typeface="Cambria Math" charset="0"/>
                                </a:rPr>
                                <m:t>|</m:t>
                              </m:r>
                              <m:d>
                                <m:dPr>
                                  <m:begChr m:val="|"/>
                                  <m:ctrlPr>
                                    <a:rPr lang="en-US" sz="2400" b="0" i="1" smtClean="0">
                                      <a:latin typeface="Cambria Math" charset="0"/>
                                      <a:ea typeface="Cambria Math" charset="0"/>
                                      <a:cs typeface="Cambria Math" charset="0"/>
                                    </a:rPr>
                                  </m:ctrlPr>
                                </m:dPr>
                                <m:e>
                                  <m:r>
                                    <a:rPr lang="en-US" sz="2400" b="0" i="1" smtClean="0">
                                      <a:latin typeface="Cambria Math" charset="0"/>
                                      <a:ea typeface="Cambria Math" charset="0"/>
                                      <a:cs typeface="Cambria Math" charset="0"/>
                                    </a:rPr>
                                    <m:t>𝑄</m:t>
                                  </m:r>
                                </m:e>
                              </m:d>
                              <m:r>
                                <a:rPr lang="en-US" sz="2400" b="0" i="1" smtClean="0">
                                  <a:latin typeface="Cambria Math" charset="0"/>
                                  <a:ea typeface="Cambria Math" charset="0"/>
                                  <a:cs typeface="Cambria Math" charset="0"/>
                                </a:rPr>
                                <m:t>+  </m:t>
                              </m:r>
                              <m:r>
                                <a:rPr lang="en-US" sz="2400" i="1">
                                  <a:latin typeface="Cambria Math" charset="0"/>
                                  <a:ea typeface="Cambria Math" charset="0"/>
                                  <a:cs typeface="Cambria Math" charset="0"/>
                                </a:rPr>
                                <m:t>𝔼</m:t>
                              </m:r>
                            </m:e>
                            <m:sub>
                              <m:sSup>
                                <m:sSupPr>
                                  <m:ctrlPr>
                                    <a:rPr lang="en-US" sz="2400" i="1">
                                      <a:latin typeface="Cambria Math" charset="0"/>
                                      <a:ea typeface="Cambria Math" charset="0"/>
                                      <a:cs typeface="Cambria Math" charset="0"/>
                                    </a:rPr>
                                  </m:ctrlPr>
                                </m:sSupPr>
                                <m:e>
                                  <m:r>
                                    <a:rPr lang="en-US" sz="2400" i="1">
                                      <a:latin typeface="Cambria Math" charset="0"/>
                                      <a:ea typeface="Cambria Math" charset="0"/>
                                      <a:cs typeface="Cambria Math" charset="0"/>
                                    </a:rPr>
                                    <m:t>𝑐</m:t>
                                  </m:r>
                                </m:e>
                                <m:sup>
                                  <m:r>
                                    <a:rPr lang="en-US" sz="2400" i="1">
                                      <a:latin typeface="Cambria Math" charset="0"/>
                                      <a:ea typeface="Cambria Math" charset="0"/>
                                      <a:cs typeface="Cambria Math" charset="0"/>
                                    </a:rPr>
                                    <m:t>′</m:t>
                                  </m:r>
                                </m:sup>
                              </m:sSup>
                              <m:r>
                                <a:rPr lang="en-US" sz="2400" i="1">
                                  <a:latin typeface="Cambria Math" charset="0"/>
                                  <a:ea typeface="Cambria Math" charset="0"/>
                                  <a:cs typeface="Cambria Math" charset="0"/>
                                </a:rPr>
                                <m:t>~ </m:t>
                              </m:r>
                              <m:r>
                                <a:rPr lang="en-US" sz="2400" i="1">
                                  <a:latin typeface="Cambria Math" charset="0"/>
                                  <a:ea typeface="Cambria Math" charset="0"/>
                                  <a:cs typeface="Cambria Math" charset="0"/>
                                </a:rPr>
                                <m:t>𝑃</m:t>
                              </m:r>
                              <m:d>
                                <m:dPr>
                                  <m:ctrlPr>
                                    <a:rPr lang="en-US" sz="2400" i="1">
                                      <a:latin typeface="Cambria Math" charset="0"/>
                                      <a:ea typeface="Cambria Math" charset="0"/>
                                      <a:cs typeface="Cambria Math" charset="0"/>
                                    </a:rPr>
                                  </m:ctrlPr>
                                </m:dPr>
                                <m:e>
                                  <m:r>
                                    <a:rPr lang="en-US" sz="2400" i="1">
                                      <a:latin typeface="Cambria Math" charset="0"/>
                                      <a:ea typeface="Cambria Math" charset="0"/>
                                      <a:cs typeface="Cambria Math" charset="0"/>
                                    </a:rPr>
                                    <m:t>𝑐</m:t>
                                  </m:r>
                                </m:e>
                                <m:e>
                                  <m:r>
                                    <a:rPr lang="en-US" sz="2400" i="1">
                                      <a:latin typeface="Cambria Math" charset="0"/>
                                      <a:ea typeface="Cambria Math" charset="0"/>
                                      <a:cs typeface="Cambria Math" charset="0"/>
                                    </a:rPr>
                                    <m:t>𝑥</m:t>
                                  </m:r>
                                </m:e>
                              </m:d>
                            </m:sub>
                          </m:sSub>
                          <m:d>
                            <m:dPr>
                              <m:begChr m:val="["/>
                              <m:endChr m:val="]"/>
                              <m:ctrlPr>
                                <a:rPr lang="en-US" sz="2400" i="1">
                                  <a:latin typeface="Cambria Math" charset="0"/>
                                  <a:ea typeface="Cambria Math" charset="0"/>
                                  <a:cs typeface="Cambria Math" charset="0"/>
                                </a:rPr>
                              </m:ctrlPr>
                            </m:dPr>
                            <m:e>
                              <m:func>
                                <m:funcPr>
                                  <m:ctrlPr>
                                    <a:rPr lang="en-US" sz="2400" i="1">
                                      <a:latin typeface="Cambria Math" charset="0"/>
                                      <a:ea typeface="Cambria Math" charset="0"/>
                                      <a:cs typeface="Cambria Math" charset="0"/>
                                    </a:rPr>
                                  </m:ctrlPr>
                                </m:funcPr>
                                <m:fName>
                                  <m:r>
                                    <m:rPr>
                                      <m:sty m:val="p"/>
                                    </m:rPr>
                                    <a:rPr lang="en-US" sz="2400">
                                      <a:latin typeface="Cambria Math" charset="0"/>
                                      <a:ea typeface="Cambria Math" charset="0"/>
                                      <a:cs typeface="Cambria Math" charset="0"/>
                                    </a:rPr>
                                    <m:t>log</m:t>
                                  </m:r>
                                </m:fName>
                                <m:e>
                                  <m:r>
                                    <a:rPr lang="en-US" sz="2400" b="0" i="1" smtClean="0">
                                      <a:latin typeface="Cambria Math" charset="0"/>
                                      <a:ea typeface="Cambria Math" charset="0"/>
                                      <a:cs typeface="Cambria Math" charset="0"/>
                                    </a:rPr>
                                    <m:t>𝑄</m:t>
                                  </m:r>
                                  <m:d>
                                    <m:dPr>
                                      <m:ctrlPr>
                                        <a:rPr lang="en-US" sz="2400" i="1">
                                          <a:latin typeface="Cambria Math" charset="0"/>
                                          <a:ea typeface="Cambria Math" charset="0"/>
                                          <a:cs typeface="Cambria Math" charset="0"/>
                                        </a:rPr>
                                      </m:ctrlPr>
                                    </m:dPr>
                                    <m:e>
                                      <m:sSup>
                                        <m:sSupPr>
                                          <m:ctrlPr>
                                            <a:rPr lang="en-US" sz="2400" i="1">
                                              <a:latin typeface="Cambria Math" charset="0"/>
                                              <a:ea typeface="Cambria Math" charset="0"/>
                                              <a:cs typeface="Cambria Math" charset="0"/>
                                            </a:rPr>
                                          </m:ctrlPr>
                                        </m:sSupPr>
                                        <m:e>
                                          <m:r>
                                            <a:rPr lang="en-US" sz="2400" i="1">
                                              <a:latin typeface="Cambria Math" charset="0"/>
                                              <a:ea typeface="Cambria Math" charset="0"/>
                                              <a:cs typeface="Cambria Math" charset="0"/>
                                            </a:rPr>
                                            <m:t>𝑐</m:t>
                                          </m:r>
                                        </m:e>
                                        <m:sup>
                                          <m:r>
                                            <a:rPr lang="en-US" sz="2400" i="1">
                                              <a:latin typeface="Cambria Math" charset="0"/>
                                              <a:ea typeface="Cambria Math" charset="0"/>
                                              <a:cs typeface="Cambria Math" charset="0"/>
                                            </a:rPr>
                                            <m:t>′</m:t>
                                          </m:r>
                                        </m:sup>
                                      </m:sSup>
                                    </m:e>
                                    <m:e>
                                      <m:r>
                                        <a:rPr lang="en-US" sz="2400" i="1">
                                          <a:latin typeface="Cambria Math" charset="0"/>
                                          <a:ea typeface="Cambria Math" charset="0"/>
                                          <a:cs typeface="Cambria Math" charset="0"/>
                                        </a:rPr>
                                        <m:t>𝑥</m:t>
                                      </m:r>
                                    </m:e>
                                  </m:d>
                                </m:e>
                              </m:func>
                            </m:e>
                          </m:d>
                        </m:e>
                      </m:d>
                      <m:r>
                        <a:rPr lang="en-US" sz="2400" i="1">
                          <a:latin typeface="Cambria Math" charset="0"/>
                          <a:ea typeface="Cambria Math" charset="0"/>
                          <a:cs typeface="Cambria Math" charset="0"/>
                        </a:rPr>
                        <m:t>+</m:t>
                      </m:r>
                      <m:r>
                        <a:rPr lang="en-US" sz="2400" i="1">
                          <a:latin typeface="Cambria Math" charset="0"/>
                          <a:ea typeface="Cambria Math" charset="0"/>
                          <a:cs typeface="Cambria Math" charset="0"/>
                        </a:rPr>
                        <m:t>𝐻</m:t>
                      </m:r>
                      <m:r>
                        <a:rPr lang="en-US" sz="2400" i="1">
                          <a:latin typeface="Cambria Math" charset="0"/>
                          <a:ea typeface="Cambria Math" charset="0"/>
                          <a:cs typeface="Cambria Math" charset="0"/>
                        </a:rPr>
                        <m:t>(</m:t>
                      </m:r>
                      <m:r>
                        <a:rPr lang="en-US" sz="2400" i="1">
                          <a:latin typeface="Cambria Math" charset="0"/>
                          <a:ea typeface="Cambria Math" charset="0"/>
                          <a:cs typeface="Cambria Math" charset="0"/>
                        </a:rPr>
                        <m:t>𝑐</m:t>
                      </m:r>
                      <m:r>
                        <a:rPr lang="en-US" sz="2400" i="1">
                          <a:latin typeface="Cambria Math" charset="0"/>
                          <a:ea typeface="Cambria Math" charset="0"/>
                          <a:cs typeface="Cambria Math" charset="0"/>
                        </a:rPr>
                        <m:t>)</m:t>
                      </m:r>
                    </m:oMath>
                  </m:oMathPara>
                </a14:m>
                <a:endParaRPr lang="en-US" sz="2400" dirty="0"/>
              </a:p>
              <a:p>
                <a:pPr marL="0" indent="0">
                  <a:buNone/>
                </a:pPr>
                <a14:m>
                  <m:oMathPara xmlns:m="http://schemas.openxmlformats.org/officeDocument/2006/math">
                    <m:oMathParaPr>
                      <m:jc m:val="left"/>
                    </m:oMathParaPr>
                    <m:oMath xmlns:m="http://schemas.openxmlformats.org/officeDocument/2006/math">
                      <m:r>
                        <a:rPr lang="en-US" sz="2400" b="0" i="1" smtClean="0">
                          <a:latin typeface="Cambria Math" charset="0"/>
                          <a:ea typeface="Cambria Math" charset="0"/>
                          <a:cs typeface="Cambria Math" charset="0"/>
                        </a:rPr>
                        <m:t>≥</m:t>
                      </m:r>
                      <m:sSub>
                        <m:sSubPr>
                          <m:ctrlPr>
                            <a:rPr lang="en-US" sz="2400" i="1">
                              <a:latin typeface="Cambria Math" charset="0"/>
                              <a:ea typeface="Cambria Math" charset="0"/>
                              <a:cs typeface="Cambria Math" charset="0"/>
                            </a:rPr>
                          </m:ctrlPr>
                        </m:sSubPr>
                        <m:e>
                          <m:r>
                            <a:rPr lang="en-US" sz="2400" i="1">
                              <a:latin typeface="Cambria Math" charset="0"/>
                              <a:ea typeface="Cambria Math" charset="0"/>
                              <a:cs typeface="Cambria Math" charset="0"/>
                            </a:rPr>
                            <m:t>𝔼</m:t>
                          </m:r>
                        </m:e>
                        <m:sub>
                          <m:r>
                            <a:rPr lang="en-US" sz="2400" i="1">
                              <a:latin typeface="Cambria Math" charset="0"/>
                              <a:ea typeface="Cambria Math" charset="0"/>
                              <a:cs typeface="Cambria Math" charset="0"/>
                            </a:rPr>
                            <m:t>𝑥</m:t>
                          </m:r>
                          <m:r>
                            <a:rPr lang="en-US" sz="2400" i="1">
                              <a:latin typeface="Cambria Math" charset="0"/>
                              <a:ea typeface="Cambria Math" charset="0"/>
                              <a:cs typeface="Cambria Math" charset="0"/>
                            </a:rPr>
                            <m:t> ~ </m:t>
                          </m:r>
                          <m:r>
                            <a:rPr lang="en-US" sz="2400" i="1">
                              <a:latin typeface="Cambria Math" charset="0"/>
                              <a:ea typeface="Cambria Math" charset="0"/>
                              <a:cs typeface="Cambria Math" charset="0"/>
                            </a:rPr>
                            <m:t>𝐺</m:t>
                          </m:r>
                          <m:d>
                            <m:dPr>
                              <m:ctrlPr>
                                <a:rPr lang="en-US" sz="2400" i="1">
                                  <a:latin typeface="Cambria Math" charset="0"/>
                                  <a:ea typeface="Cambria Math" charset="0"/>
                                  <a:cs typeface="Cambria Math" charset="0"/>
                                </a:rPr>
                              </m:ctrlPr>
                            </m:dPr>
                            <m:e>
                              <m:r>
                                <a:rPr lang="en-US" sz="2400" i="1">
                                  <a:latin typeface="Cambria Math" charset="0"/>
                                  <a:ea typeface="Cambria Math" charset="0"/>
                                  <a:cs typeface="Cambria Math" charset="0"/>
                                </a:rPr>
                                <m:t>𝑧</m:t>
                              </m:r>
                              <m:r>
                                <a:rPr lang="en-US" sz="2400" i="1">
                                  <a:latin typeface="Cambria Math" charset="0"/>
                                  <a:ea typeface="Cambria Math" charset="0"/>
                                  <a:cs typeface="Cambria Math" charset="0"/>
                                </a:rPr>
                                <m:t>,</m:t>
                              </m:r>
                              <m:r>
                                <a:rPr lang="en-US" sz="2400" i="1">
                                  <a:latin typeface="Cambria Math" charset="0"/>
                                  <a:ea typeface="Cambria Math" charset="0"/>
                                  <a:cs typeface="Cambria Math" charset="0"/>
                                </a:rPr>
                                <m:t>𝑐</m:t>
                              </m:r>
                            </m:e>
                          </m:d>
                        </m:sub>
                      </m:sSub>
                      <m:d>
                        <m:dPr>
                          <m:begChr m:val="["/>
                          <m:endChr m:val="]"/>
                          <m:ctrlPr>
                            <a:rPr lang="en-US" sz="2400" i="1">
                              <a:latin typeface="Cambria Math" charset="0"/>
                              <a:ea typeface="Cambria Math" charset="0"/>
                              <a:cs typeface="Cambria Math" charset="0"/>
                            </a:rPr>
                          </m:ctrlPr>
                        </m:dPr>
                        <m:e>
                          <m:sSub>
                            <m:sSubPr>
                              <m:ctrlPr>
                                <a:rPr lang="en-US" sz="2400" i="1">
                                  <a:latin typeface="Cambria Math" charset="0"/>
                                  <a:ea typeface="Cambria Math" charset="0"/>
                                  <a:cs typeface="Cambria Math" charset="0"/>
                                </a:rPr>
                              </m:ctrlPr>
                            </m:sSubPr>
                            <m:e>
                              <m:r>
                                <a:rPr lang="en-US" sz="2400" i="1">
                                  <a:latin typeface="Cambria Math" charset="0"/>
                                  <a:ea typeface="Cambria Math" charset="0"/>
                                  <a:cs typeface="Cambria Math" charset="0"/>
                                </a:rPr>
                                <m:t> </m:t>
                              </m:r>
                              <m:r>
                                <a:rPr lang="en-US" sz="2400" i="1">
                                  <a:latin typeface="Cambria Math" charset="0"/>
                                  <a:ea typeface="Cambria Math" charset="0"/>
                                  <a:cs typeface="Cambria Math" charset="0"/>
                                </a:rPr>
                                <m:t>𝔼</m:t>
                              </m:r>
                            </m:e>
                            <m:sub>
                              <m:sSup>
                                <m:sSupPr>
                                  <m:ctrlPr>
                                    <a:rPr lang="en-US" sz="2400" i="1">
                                      <a:latin typeface="Cambria Math" charset="0"/>
                                      <a:ea typeface="Cambria Math" charset="0"/>
                                      <a:cs typeface="Cambria Math" charset="0"/>
                                    </a:rPr>
                                  </m:ctrlPr>
                                </m:sSupPr>
                                <m:e>
                                  <m:r>
                                    <a:rPr lang="en-US" sz="2400" i="1">
                                      <a:latin typeface="Cambria Math" charset="0"/>
                                      <a:ea typeface="Cambria Math" charset="0"/>
                                      <a:cs typeface="Cambria Math" charset="0"/>
                                    </a:rPr>
                                    <m:t>𝑐</m:t>
                                  </m:r>
                                </m:e>
                                <m:sup>
                                  <m:r>
                                    <a:rPr lang="en-US" sz="2400" i="1">
                                      <a:latin typeface="Cambria Math" charset="0"/>
                                      <a:ea typeface="Cambria Math" charset="0"/>
                                      <a:cs typeface="Cambria Math" charset="0"/>
                                    </a:rPr>
                                    <m:t>′</m:t>
                                  </m:r>
                                </m:sup>
                              </m:sSup>
                              <m:r>
                                <a:rPr lang="en-US" sz="2400" i="1">
                                  <a:latin typeface="Cambria Math" charset="0"/>
                                  <a:ea typeface="Cambria Math" charset="0"/>
                                  <a:cs typeface="Cambria Math" charset="0"/>
                                </a:rPr>
                                <m:t>~ </m:t>
                              </m:r>
                              <m:r>
                                <a:rPr lang="en-US" sz="2400" i="1">
                                  <a:latin typeface="Cambria Math" charset="0"/>
                                  <a:ea typeface="Cambria Math" charset="0"/>
                                  <a:cs typeface="Cambria Math" charset="0"/>
                                </a:rPr>
                                <m:t>𝑃</m:t>
                              </m:r>
                              <m:d>
                                <m:dPr>
                                  <m:ctrlPr>
                                    <a:rPr lang="en-US" sz="2400" i="1">
                                      <a:latin typeface="Cambria Math" charset="0"/>
                                      <a:ea typeface="Cambria Math" charset="0"/>
                                      <a:cs typeface="Cambria Math" charset="0"/>
                                    </a:rPr>
                                  </m:ctrlPr>
                                </m:dPr>
                                <m:e>
                                  <m:r>
                                    <a:rPr lang="en-US" sz="2400" i="1">
                                      <a:latin typeface="Cambria Math" charset="0"/>
                                      <a:ea typeface="Cambria Math" charset="0"/>
                                      <a:cs typeface="Cambria Math" charset="0"/>
                                    </a:rPr>
                                    <m:t>𝑐</m:t>
                                  </m:r>
                                </m:e>
                                <m:e>
                                  <m:r>
                                    <a:rPr lang="en-US" sz="2400" i="1">
                                      <a:latin typeface="Cambria Math" charset="0"/>
                                      <a:ea typeface="Cambria Math" charset="0"/>
                                      <a:cs typeface="Cambria Math" charset="0"/>
                                    </a:rPr>
                                    <m:t>𝑥</m:t>
                                  </m:r>
                                </m:e>
                              </m:d>
                            </m:sub>
                          </m:sSub>
                          <m:d>
                            <m:dPr>
                              <m:begChr m:val="["/>
                              <m:endChr m:val="]"/>
                              <m:ctrlPr>
                                <a:rPr lang="en-US" sz="2400" i="1">
                                  <a:latin typeface="Cambria Math" charset="0"/>
                                  <a:ea typeface="Cambria Math" charset="0"/>
                                  <a:cs typeface="Cambria Math" charset="0"/>
                                </a:rPr>
                              </m:ctrlPr>
                            </m:dPr>
                            <m:e>
                              <m:func>
                                <m:funcPr>
                                  <m:ctrlPr>
                                    <a:rPr lang="en-US" sz="2400" i="1">
                                      <a:latin typeface="Cambria Math" charset="0"/>
                                      <a:ea typeface="Cambria Math" charset="0"/>
                                      <a:cs typeface="Cambria Math" charset="0"/>
                                    </a:rPr>
                                  </m:ctrlPr>
                                </m:funcPr>
                                <m:fName>
                                  <m:r>
                                    <m:rPr>
                                      <m:sty m:val="p"/>
                                    </m:rPr>
                                    <a:rPr lang="en-US" sz="2400">
                                      <a:latin typeface="Cambria Math" charset="0"/>
                                      <a:ea typeface="Cambria Math" charset="0"/>
                                      <a:cs typeface="Cambria Math" charset="0"/>
                                    </a:rPr>
                                    <m:t>log</m:t>
                                  </m:r>
                                </m:fName>
                                <m:e>
                                  <m:r>
                                    <a:rPr lang="en-US" sz="2400" i="1">
                                      <a:latin typeface="Cambria Math" charset="0"/>
                                      <a:ea typeface="Cambria Math" charset="0"/>
                                      <a:cs typeface="Cambria Math" charset="0"/>
                                    </a:rPr>
                                    <m:t>𝑄</m:t>
                                  </m:r>
                                  <m:d>
                                    <m:dPr>
                                      <m:ctrlPr>
                                        <a:rPr lang="en-US" sz="2400" i="1">
                                          <a:latin typeface="Cambria Math" charset="0"/>
                                          <a:ea typeface="Cambria Math" charset="0"/>
                                          <a:cs typeface="Cambria Math" charset="0"/>
                                        </a:rPr>
                                      </m:ctrlPr>
                                    </m:dPr>
                                    <m:e>
                                      <m:sSup>
                                        <m:sSupPr>
                                          <m:ctrlPr>
                                            <a:rPr lang="en-US" sz="2400" i="1">
                                              <a:latin typeface="Cambria Math" charset="0"/>
                                              <a:ea typeface="Cambria Math" charset="0"/>
                                              <a:cs typeface="Cambria Math" charset="0"/>
                                            </a:rPr>
                                          </m:ctrlPr>
                                        </m:sSupPr>
                                        <m:e>
                                          <m:r>
                                            <a:rPr lang="en-US" sz="2400" i="1">
                                              <a:latin typeface="Cambria Math" charset="0"/>
                                              <a:ea typeface="Cambria Math" charset="0"/>
                                              <a:cs typeface="Cambria Math" charset="0"/>
                                            </a:rPr>
                                            <m:t>𝑐</m:t>
                                          </m:r>
                                        </m:e>
                                        <m:sup>
                                          <m:r>
                                            <a:rPr lang="en-US" sz="2400" i="1">
                                              <a:latin typeface="Cambria Math" charset="0"/>
                                              <a:ea typeface="Cambria Math" charset="0"/>
                                              <a:cs typeface="Cambria Math" charset="0"/>
                                            </a:rPr>
                                            <m:t>′</m:t>
                                          </m:r>
                                        </m:sup>
                                      </m:sSup>
                                    </m:e>
                                    <m:e>
                                      <m:r>
                                        <a:rPr lang="en-US" sz="2400" i="1">
                                          <a:latin typeface="Cambria Math" charset="0"/>
                                          <a:ea typeface="Cambria Math" charset="0"/>
                                          <a:cs typeface="Cambria Math" charset="0"/>
                                        </a:rPr>
                                        <m:t>𝑥</m:t>
                                      </m:r>
                                    </m:e>
                                  </m:d>
                                </m:e>
                              </m:func>
                            </m:e>
                          </m:d>
                        </m:e>
                      </m:d>
                      <m:r>
                        <a:rPr lang="en-US" sz="2400" i="1">
                          <a:latin typeface="Cambria Math" charset="0"/>
                          <a:ea typeface="Cambria Math" charset="0"/>
                          <a:cs typeface="Cambria Math" charset="0"/>
                        </a:rPr>
                        <m:t>+</m:t>
                      </m:r>
                      <m:r>
                        <a:rPr lang="en-US" sz="2400" i="1">
                          <a:latin typeface="Cambria Math" charset="0"/>
                          <a:ea typeface="Cambria Math" charset="0"/>
                          <a:cs typeface="Cambria Math" charset="0"/>
                        </a:rPr>
                        <m:t>𝐻</m:t>
                      </m:r>
                      <m:r>
                        <a:rPr lang="en-US" sz="2400" i="1">
                          <a:latin typeface="Cambria Math" charset="0"/>
                          <a:ea typeface="Cambria Math" charset="0"/>
                          <a:cs typeface="Cambria Math" charset="0"/>
                        </a:rPr>
                        <m:t>(</m:t>
                      </m:r>
                      <m:r>
                        <a:rPr lang="en-US" sz="2400" i="1">
                          <a:latin typeface="Cambria Math" charset="0"/>
                          <a:ea typeface="Cambria Math" charset="0"/>
                          <a:cs typeface="Cambria Math" charset="0"/>
                        </a:rPr>
                        <m:t>𝑐</m:t>
                      </m:r>
                      <m:r>
                        <a:rPr lang="en-US" sz="2400" i="1">
                          <a:latin typeface="Cambria Math" charset="0"/>
                          <a:ea typeface="Cambria Math" charset="0"/>
                          <a:cs typeface="Cambria Math" charset="0"/>
                        </a:rPr>
                        <m:t>)</m:t>
                      </m:r>
                    </m:oMath>
                  </m:oMathPara>
                </a14:m>
                <a:endParaRPr lang="en-US" sz="2400" dirty="0" smtClean="0"/>
              </a:p>
              <a:p>
                <a:pPr marL="0" indent="0">
                  <a:buNone/>
                </a:pPr>
                <a:endParaRPr lang="en-US" sz="2400" dirty="0"/>
              </a:p>
              <a:p>
                <a:pPr marL="0" indent="0">
                  <a:buNone/>
                </a:pPr>
                <a14:m>
                  <m:oMathPara xmlns:m="http://schemas.openxmlformats.org/officeDocument/2006/math">
                    <m:oMathParaPr>
                      <m:jc m:val="left"/>
                    </m:oMathParaPr>
                    <m:oMath xmlns:m="http://schemas.openxmlformats.org/officeDocument/2006/math">
                      <m:r>
                        <a:rPr lang="en-US" sz="2400" i="1">
                          <a:latin typeface="Cambria Math" charset="0"/>
                          <a:ea typeface="Cambria Math" charset="0"/>
                          <a:cs typeface="Cambria Math" charset="0"/>
                        </a:rPr>
                        <m:t>≥</m:t>
                      </m:r>
                      <m:sSub>
                        <m:sSubPr>
                          <m:ctrlPr>
                            <a:rPr lang="en-US" sz="2400" i="1">
                              <a:latin typeface="Cambria Math" charset="0"/>
                              <a:ea typeface="Cambria Math" charset="0"/>
                              <a:cs typeface="Cambria Math" charset="0"/>
                            </a:rPr>
                          </m:ctrlPr>
                        </m:sSubPr>
                        <m:e>
                          <m:r>
                            <a:rPr lang="en-US" sz="2400" i="1">
                              <a:latin typeface="Cambria Math" charset="0"/>
                              <a:ea typeface="Cambria Math" charset="0"/>
                              <a:cs typeface="Cambria Math" charset="0"/>
                            </a:rPr>
                            <m:t>𝔼</m:t>
                          </m:r>
                        </m:e>
                        <m:sub>
                          <m:r>
                            <a:rPr lang="en-US" sz="2400" b="0" i="1" smtClean="0">
                              <a:latin typeface="Cambria Math" charset="0"/>
                              <a:ea typeface="Cambria Math" charset="0"/>
                              <a:cs typeface="Cambria Math" charset="0"/>
                            </a:rPr>
                            <m:t>𝑐</m:t>
                          </m:r>
                          <m:r>
                            <a:rPr lang="en-US" sz="2400" b="0" i="1" smtClean="0">
                              <a:latin typeface="Cambria Math" charset="0"/>
                              <a:ea typeface="Cambria Math" charset="0"/>
                              <a:cs typeface="Cambria Math" charset="0"/>
                            </a:rPr>
                            <m:t>~</m:t>
                          </m:r>
                          <m:r>
                            <a:rPr lang="en-US" sz="2400" b="0" i="1" smtClean="0">
                              <a:latin typeface="Cambria Math" charset="0"/>
                              <a:ea typeface="Cambria Math" charset="0"/>
                              <a:cs typeface="Cambria Math" charset="0"/>
                            </a:rPr>
                            <m:t>𝑃</m:t>
                          </m:r>
                          <m:d>
                            <m:dPr>
                              <m:ctrlPr>
                                <a:rPr lang="en-US" sz="2400" b="0" i="1" smtClean="0">
                                  <a:latin typeface="Cambria Math" charset="0"/>
                                  <a:ea typeface="Cambria Math" charset="0"/>
                                  <a:cs typeface="Cambria Math" charset="0"/>
                                </a:rPr>
                              </m:ctrlPr>
                            </m:dPr>
                            <m:e>
                              <m:r>
                                <a:rPr lang="en-US" sz="2400" b="0" i="1" smtClean="0">
                                  <a:latin typeface="Cambria Math" charset="0"/>
                                  <a:ea typeface="Cambria Math" charset="0"/>
                                  <a:cs typeface="Cambria Math" charset="0"/>
                                </a:rPr>
                                <m:t>𝑐</m:t>
                              </m:r>
                            </m:e>
                          </m:d>
                          <m:r>
                            <a:rPr lang="en-US" sz="2400" b="0" i="1" smtClean="0">
                              <a:latin typeface="Cambria Math" charset="0"/>
                              <a:ea typeface="Cambria Math" charset="0"/>
                              <a:cs typeface="Cambria Math" charset="0"/>
                            </a:rPr>
                            <m:t>,    </m:t>
                          </m:r>
                          <m:r>
                            <a:rPr lang="en-US" sz="2400" i="1">
                              <a:latin typeface="Cambria Math" charset="0"/>
                              <a:ea typeface="Cambria Math" charset="0"/>
                              <a:cs typeface="Cambria Math" charset="0"/>
                            </a:rPr>
                            <m:t>𝑥</m:t>
                          </m:r>
                          <m:r>
                            <a:rPr lang="en-US" sz="2400" i="1">
                              <a:latin typeface="Cambria Math" charset="0"/>
                              <a:ea typeface="Cambria Math" charset="0"/>
                              <a:cs typeface="Cambria Math" charset="0"/>
                            </a:rPr>
                            <m:t> ~ </m:t>
                          </m:r>
                          <m:r>
                            <a:rPr lang="en-US" sz="2400" i="1">
                              <a:latin typeface="Cambria Math" charset="0"/>
                              <a:ea typeface="Cambria Math" charset="0"/>
                              <a:cs typeface="Cambria Math" charset="0"/>
                            </a:rPr>
                            <m:t>𝐺</m:t>
                          </m:r>
                          <m:d>
                            <m:dPr>
                              <m:ctrlPr>
                                <a:rPr lang="en-US" sz="2400" i="1">
                                  <a:latin typeface="Cambria Math" charset="0"/>
                                  <a:ea typeface="Cambria Math" charset="0"/>
                                  <a:cs typeface="Cambria Math" charset="0"/>
                                </a:rPr>
                              </m:ctrlPr>
                            </m:dPr>
                            <m:e>
                              <m:r>
                                <a:rPr lang="en-US" sz="2400" i="1">
                                  <a:latin typeface="Cambria Math" charset="0"/>
                                  <a:ea typeface="Cambria Math" charset="0"/>
                                  <a:cs typeface="Cambria Math" charset="0"/>
                                </a:rPr>
                                <m:t>𝑧</m:t>
                              </m:r>
                              <m:r>
                                <a:rPr lang="en-US" sz="2400" i="1">
                                  <a:latin typeface="Cambria Math" charset="0"/>
                                  <a:ea typeface="Cambria Math" charset="0"/>
                                  <a:cs typeface="Cambria Math" charset="0"/>
                                </a:rPr>
                                <m:t>,</m:t>
                              </m:r>
                              <m:r>
                                <a:rPr lang="en-US" sz="2400" i="1">
                                  <a:latin typeface="Cambria Math" charset="0"/>
                                  <a:ea typeface="Cambria Math" charset="0"/>
                                  <a:cs typeface="Cambria Math" charset="0"/>
                                </a:rPr>
                                <m:t>𝑐</m:t>
                              </m:r>
                            </m:e>
                          </m:d>
                        </m:sub>
                      </m:sSub>
                      <m:d>
                        <m:dPr>
                          <m:begChr m:val="["/>
                          <m:endChr m:val="]"/>
                          <m:ctrlPr>
                            <a:rPr lang="en-US" sz="2400" b="1" i="1" smtClean="0">
                              <a:solidFill>
                                <a:srgbClr val="FF0000"/>
                              </a:solidFill>
                              <a:latin typeface="Cambria Math" charset="0"/>
                              <a:ea typeface="Cambria Math" charset="0"/>
                              <a:cs typeface="Cambria Math" charset="0"/>
                            </a:rPr>
                          </m:ctrlPr>
                        </m:dPr>
                        <m:e>
                          <m:func>
                            <m:funcPr>
                              <m:ctrlPr>
                                <a:rPr lang="en-US" sz="2400" b="1" i="1" smtClean="0">
                                  <a:solidFill>
                                    <a:srgbClr val="FF0000"/>
                                  </a:solidFill>
                                  <a:latin typeface="Cambria Math" charset="0"/>
                                  <a:ea typeface="Cambria Math" charset="0"/>
                                  <a:cs typeface="Cambria Math" charset="0"/>
                                </a:rPr>
                              </m:ctrlPr>
                            </m:funcPr>
                            <m:fName>
                              <m:r>
                                <a:rPr lang="en-US" sz="2400" b="1" i="0" smtClean="0">
                                  <a:solidFill>
                                    <a:srgbClr val="FF0000"/>
                                  </a:solidFill>
                                  <a:latin typeface="Cambria Math" charset="0"/>
                                  <a:ea typeface="Cambria Math" charset="0"/>
                                  <a:cs typeface="Cambria Math" charset="0"/>
                                </a:rPr>
                                <m:t>𝐥𝐨𝐠</m:t>
                              </m:r>
                            </m:fName>
                            <m:e>
                              <m:r>
                                <a:rPr lang="en-US" sz="2400" b="1" i="1" smtClean="0">
                                  <a:solidFill>
                                    <a:srgbClr val="FF0000"/>
                                  </a:solidFill>
                                  <a:latin typeface="Cambria Math" charset="0"/>
                                  <a:ea typeface="Cambria Math" charset="0"/>
                                  <a:cs typeface="Cambria Math" charset="0"/>
                                </a:rPr>
                                <m:t>𝑸</m:t>
                              </m:r>
                              <m:r>
                                <a:rPr lang="en-US" sz="2400" b="1" i="1" smtClean="0">
                                  <a:solidFill>
                                    <a:srgbClr val="FF0000"/>
                                  </a:solidFill>
                                  <a:latin typeface="Cambria Math" charset="0"/>
                                  <a:ea typeface="Cambria Math" charset="0"/>
                                  <a:cs typeface="Cambria Math" charset="0"/>
                                </a:rPr>
                                <m:t>(</m:t>
                              </m:r>
                              <m:r>
                                <a:rPr lang="en-US" sz="2400" b="1" i="1" smtClean="0">
                                  <a:solidFill>
                                    <a:srgbClr val="FF0000"/>
                                  </a:solidFill>
                                  <a:latin typeface="Cambria Math" charset="0"/>
                                  <a:ea typeface="Cambria Math" charset="0"/>
                                  <a:cs typeface="Cambria Math" charset="0"/>
                                </a:rPr>
                                <m:t>𝒄</m:t>
                              </m:r>
                              <m:r>
                                <a:rPr lang="en-US" sz="2400" b="1" i="1" smtClean="0">
                                  <a:solidFill>
                                    <a:srgbClr val="FF0000"/>
                                  </a:solidFill>
                                  <a:latin typeface="Cambria Math" charset="0"/>
                                  <a:ea typeface="Cambria Math" charset="0"/>
                                  <a:cs typeface="Cambria Math" charset="0"/>
                                </a:rPr>
                                <m:t>|</m:t>
                              </m:r>
                              <m:r>
                                <a:rPr lang="en-US" sz="2400" b="1" i="1" smtClean="0">
                                  <a:solidFill>
                                    <a:srgbClr val="FF0000"/>
                                  </a:solidFill>
                                  <a:latin typeface="Cambria Math" charset="0"/>
                                  <a:ea typeface="Cambria Math" charset="0"/>
                                  <a:cs typeface="Cambria Math" charset="0"/>
                                </a:rPr>
                                <m:t>𝒙</m:t>
                              </m:r>
                              <m:r>
                                <a:rPr lang="en-US" sz="2400" b="1" i="1" smtClean="0">
                                  <a:solidFill>
                                    <a:srgbClr val="FF0000"/>
                                  </a:solidFill>
                                  <a:latin typeface="Cambria Math" charset="0"/>
                                  <a:ea typeface="Cambria Math" charset="0"/>
                                  <a:cs typeface="Cambria Math" charset="0"/>
                                </a:rPr>
                                <m:t>)</m:t>
                              </m:r>
                            </m:e>
                          </m:func>
                        </m:e>
                      </m:d>
                      <m:r>
                        <a:rPr lang="en-US" sz="2400" i="1">
                          <a:latin typeface="Cambria Math" charset="0"/>
                          <a:ea typeface="Cambria Math" charset="0"/>
                          <a:cs typeface="Cambria Math" charset="0"/>
                        </a:rPr>
                        <m:t>+</m:t>
                      </m:r>
                      <m:r>
                        <a:rPr lang="en-US" sz="2400" i="1">
                          <a:latin typeface="Cambria Math" charset="0"/>
                          <a:ea typeface="Cambria Math" charset="0"/>
                          <a:cs typeface="Cambria Math" charset="0"/>
                        </a:rPr>
                        <m:t>𝐻</m:t>
                      </m:r>
                      <m:r>
                        <a:rPr lang="en-US" sz="2400" i="1">
                          <a:latin typeface="Cambria Math" charset="0"/>
                          <a:ea typeface="Cambria Math" charset="0"/>
                          <a:cs typeface="Cambria Math" charset="0"/>
                        </a:rPr>
                        <m:t>(</m:t>
                      </m:r>
                      <m:r>
                        <a:rPr lang="en-US" sz="2400" i="1">
                          <a:latin typeface="Cambria Math" charset="0"/>
                          <a:ea typeface="Cambria Math" charset="0"/>
                          <a:cs typeface="Cambria Math" charset="0"/>
                        </a:rPr>
                        <m:t>𝑐</m:t>
                      </m:r>
                      <m:r>
                        <a:rPr lang="en-US" sz="2400" i="1">
                          <a:latin typeface="Cambria Math" charset="0"/>
                          <a:ea typeface="Cambria Math" charset="0"/>
                          <a:cs typeface="Cambria Math" charset="0"/>
                        </a:rPr>
                        <m:t>)</m:t>
                      </m:r>
                    </m:oMath>
                  </m:oMathPara>
                </a14:m>
                <a:endParaRPr lang="en-US" sz="2400" dirty="0"/>
              </a:p>
              <a:p>
                <a:pPr marL="0" indent="0">
                  <a:buNone/>
                </a:pPr>
                <a:endParaRPr lang="en-US" sz="24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519261" y="1267141"/>
                <a:ext cx="8283131" cy="4952597"/>
              </a:xfrm>
              <a:blipFill rotWithShape="0">
                <a:blip r:embed="rId3"/>
                <a:stretch>
                  <a:fillRect l="-1472" t="-2094"/>
                </a:stretch>
              </a:blipFill>
            </p:spPr>
            <p:txBody>
              <a:bodyPr/>
              <a:lstStyle/>
              <a:p>
                <a:r>
                  <a:rPr lang="en-US">
                    <a:noFill/>
                  </a:rPr>
                  <a:t> </a:t>
                </a:r>
              </a:p>
            </p:txBody>
          </p:sp>
        </mc:Fallback>
      </mc:AlternateContent>
      <p:sp>
        <p:nvSpPr>
          <p:cNvPr id="4" name="Footer Placeholder 3"/>
          <p:cNvSpPr>
            <a:spLocks noGrp="1"/>
          </p:cNvSpPr>
          <p:nvPr>
            <p:ph type="ftr" sz="quarter" idx="11"/>
          </p:nvPr>
        </p:nvSpPr>
        <p:spPr>
          <a:xfrm>
            <a:off x="838200" y="6311900"/>
            <a:ext cx="10515600" cy="409575"/>
          </a:xfrm>
        </p:spPr>
        <p:txBody>
          <a:bodyPr/>
          <a:lstStyle/>
          <a:p>
            <a:pPr algn="r"/>
            <a:r>
              <a:rPr lang="en-US" dirty="0" smtClean="0"/>
              <a:t>Chen, X., </a:t>
            </a:r>
            <a:r>
              <a:rPr lang="en-US" dirty="0" err="1" smtClean="0"/>
              <a:t>Duan</a:t>
            </a:r>
            <a:r>
              <a:rPr lang="en-US" dirty="0" smtClean="0"/>
              <a:t>, Y., </a:t>
            </a:r>
            <a:r>
              <a:rPr lang="en-US" dirty="0" err="1" smtClean="0"/>
              <a:t>Houthooft</a:t>
            </a:r>
            <a:r>
              <a:rPr lang="en-US" dirty="0" smtClean="0"/>
              <a:t>, R., Schulman, J., </a:t>
            </a:r>
            <a:r>
              <a:rPr lang="en-US" dirty="0" err="1" smtClean="0"/>
              <a:t>Sutskever</a:t>
            </a:r>
            <a:r>
              <a:rPr lang="en-US" dirty="0" smtClean="0"/>
              <a:t>, I., &amp; </a:t>
            </a:r>
            <a:r>
              <a:rPr lang="en-US" dirty="0" err="1" smtClean="0"/>
              <a:t>Abbeel</a:t>
            </a:r>
            <a:r>
              <a:rPr lang="en-US" dirty="0" smtClean="0"/>
              <a:t>, P. InfoGAN: Interpretable Representation Learning by Information Maximization Generative Adversarial Nets, NIPS (2016).</a:t>
            </a:r>
            <a:endParaRPr lang="en-US"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83452" y="759417"/>
            <a:ext cx="2870348" cy="5160935"/>
          </a:xfrm>
          <a:prstGeom prst="rect">
            <a:avLst/>
          </a:prstGeom>
        </p:spPr>
      </p:pic>
      <p:sp>
        <p:nvSpPr>
          <p:cNvPr id="8" name="Title 1"/>
          <p:cNvSpPr txBox="1">
            <a:spLocks/>
          </p:cNvSpPr>
          <p:nvPr/>
        </p:nvSpPr>
        <p:spPr>
          <a:xfrm>
            <a:off x="838200" y="423379"/>
            <a:ext cx="10515600" cy="57991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smtClean="0">
                <a:solidFill>
                  <a:srgbClr val="FF0000"/>
                </a:solidFill>
              </a:rPr>
              <a:t>InfoGAN</a:t>
            </a:r>
            <a:endParaRPr lang="en-US" sz="4000" b="1" dirty="0">
              <a:solidFill>
                <a:srgbClr val="FF0000"/>
              </a:solidFill>
            </a:endParaRPr>
          </a:p>
        </p:txBody>
      </p:sp>
      <p:sp>
        <p:nvSpPr>
          <p:cNvPr id="6" name="Rectangle 5"/>
          <p:cNvSpPr/>
          <p:nvPr/>
        </p:nvSpPr>
        <p:spPr>
          <a:xfrm>
            <a:off x="8655004" y="5307732"/>
            <a:ext cx="1324568" cy="7281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9795381" y="1698819"/>
            <a:ext cx="1103586" cy="7281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9" name="TextBox 8"/>
              <p:cNvSpPr txBox="1"/>
              <p:nvPr/>
            </p:nvSpPr>
            <p:spPr>
              <a:xfrm>
                <a:off x="8516103" y="1466732"/>
                <a:ext cx="637879"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b="0" i="1" smtClean="0">
                          <a:solidFill>
                            <a:schemeClr val="accent2"/>
                          </a:solidFill>
                          <a:latin typeface="Cambria Math" charset="0"/>
                        </a:rPr>
                        <m:t>𝐷</m:t>
                      </m:r>
                    </m:oMath>
                  </m:oMathPara>
                </a14:m>
                <a:endParaRPr lang="en-US" dirty="0">
                  <a:solidFill>
                    <a:schemeClr val="accent2"/>
                  </a:solidFill>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8516103" y="1466732"/>
                <a:ext cx="637879" cy="523220"/>
              </a:xfrm>
              <a:prstGeom prst="rect">
                <a:avLst/>
              </a:prstGeom>
              <a:blipFill rotWithShape="0">
                <a:blip r:embed="rId5"/>
                <a:stretch>
                  <a:fillRect/>
                </a:stretch>
              </a:blipFill>
            </p:spPr>
            <p:txBody>
              <a:bodyPr/>
              <a:lstStyle/>
              <a:p>
                <a:r>
                  <a:rPr lang="en-US">
                    <a:noFill/>
                  </a:rPr>
                  <a:t> </a:t>
                </a:r>
              </a:p>
            </p:txBody>
          </p:sp>
        </mc:Fallback>
      </mc:AlternateContent>
      <p:sp>
        <p:nvSpPr>
          <p:cNvPr id="10" name="Rectangle 9"/>
          <p:cNvSpPr/>
          <p:nvPr/>
        </p:nvSpPr>
        <p:spPr>
          <a:xfrm>
            <a:off x="9639485" y="2520347"/>
            <a:ext cx="311792" cy="276446"/>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1" name="TextBox 10"/>
              <p:cNvSpPr txBox="1"/>
              <p:nvPr/>
            </p:nvSpPr>
            <p:spPr>
              <a:xfrm>
                <a:off x="10702080" y="1419054"/>
                <a:ext cx="637879"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b="0" i="1" smtClean="0">
                          <a:solidFill>
                            <a:schemeClr val="accent2"/>
                          </a:solidFill>
                          <a:latin typeface="Cambria Math" charset="0"/>
                        </a:rPr>
                        <m:t>𝑄</m:t>
                      </m:r>
                    </m:oMath>
                  </m:oMathPara>
                </a14:m>
                <a:endParaRPr lang="en-US" dirty="0">
                  <a:solidFill>
                    <a:schemeClr val="accent2"/>
                  </a:solidFill>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10702080" y="1419054"/>
                <a:ext cx="637879" cy="523220"/>
              </a:xfrm>
              <a:prstGeom prst="rect">
                <a:avLst/>
              </a:prstGeom>
              <a:blipFill rotWithShape="0">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639045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10" grpId="0" animBg="1"/>
      <p:bldP spid="11"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81121" y="-1342870"/>
            <a:ext cx="9144000" cy="2387600"/>
          </a:xfrm>
        </p:spPr>
        <p:txBody>
          <a:bodyPr>
            <a:normAutofit/>
          </a:bodyPr>
          <a:lstStyle/>
          <a:p>
            <a:r>
              <a:rPr lang="en-US" sz="4800" b="1" dirty="0" smtClean="0">
                <a:solidFill>
                  <a:srgbClr val="FF0000"/>
                </a:solidFill>
              </a:rPr>
              <a:t>Part 3</a:t>
            </a:r>
            <a:endParaRPr lang="en-US" sz="4800" b="1" dirty="0">
              <a:solidFill>
                <a:srgbClr val="FF0000"/>
              </a:solidFill>
            </a:endParaRPr>
          </a:p>
        </p:txBody>
      </p:sp>
      <p:sp>
        <p:nvSpPr>
          <p:cNvPr id="3" name="Subtitle 2"/>
          <p:cNvSpPr>
            <a:spLocks noGrp="1"/>
          </p:cNvSpPr>
          <p:nvPr>
            <p:ph type="subTitle" idx="1"/>
          </p:nvPr>
        </p:nvSpPr>
        <p:spPr>
          <a:xfrm>
            <a:off x="972672" y="1349013"/>
            <a:ext cx="9973233" cy="5136846"/>
          </a:xfrm>
        </p:spPr>
        <p:txBody>
          <a:bodyPr>
            <a:noAutofit/>
          </a:bodyPr>
          <a:lstStyle/>
          <a:p>
            <a:pPr marL="457200" indent="-457200" algn="l">
              <a:buFont typeface="Arial" charset="0"/>
              <a:buChar char="•"/>
            </a:pPr>
            <a:r>
              <a:rPr lang="en-US" sz="3200" b="1" dirty="0" smtClean="0">
                <a:solidFill>
                  <a:schemeClr val="accent5">
                    <a:lumMod val="50000"/>
                  </a:schemeClr>
                </a:solidFill>
              </a:rPr>
              <a:t>Conditional GANs</a:t>
            </a:r>
          </a:p>
          <a:p>
            <a:pPr marL="457200" indent="-457200" algn="l">
              <a:buFont typeface="Arial" charset="0"/>
              <a:buChar char="•"/>
            </a:pPr>
            <a:r>
              <a:rPr lang="en-US" sz="3200" b="1" dirty="0" smtClean="0">
                <a:solidFill>
                  <a:schemeClr val="accent5">
                    <a:lumMod val="50000"/>
                  </a:schemeClr>
                </a:solidFill>
              </a:rPr>
              <a:t>Applications</a:t>
            </a:r>
          </a:p>
          <a:p>
            <a:pPr marL="914400" lvl="1" indent="-457200" algn="l">
              <a:buFont typeface="Arial" charset="0"/>
              <a:buChar char="•"/>
            </a:pPr>
            <a:r>
              <a:rPr lang="en-US" sz="2800" dirty="0" smtClean="0"/>
              <a:t>Image-to-Image Translation</a:t>
            </a:r>
          </a:p>
          <a:p>
            <a:pPr marL="914400" lvl="1" indent="-457200" algn="l">
              <a:buFont typeface="Arial" charset="0"/>
              <a:buChar char="•"/>
            </a:pPr>
            <a:r>
              <a:rPr lang="en-US" sz="2800" dirty="0" smtClean="0"/>
              <a:t>Text-to-Image Synthesis</a:t>
            </a:r>
          </a:p>
          <a:p>
            <a:pPr marL="914400" lvl="1" indent="-457200" algn="l">
              <a:buFont typeface="Arial" charset="0"/>
              <a:buChar char="•"/>
            </a:pPr>
            <a:r>
              <a:rPr lang="en-US" sz="2800" dirty="0" smtClean="0"/>
              <a:t>Face Aging</a:t>
            </a:r>
          </a:p>
          <a:p>
            <a:pPr marL="457200" indent="-457200" algn="l">
              <a:buFont typeface="Arial" charset="0"/>
              <a:buChar char="•"/>
            </a:pPr>
            <a:r>
              <a:rPr lang="en-US" sz="3200" b="1" dirty="0" smtClean="0">
                <a:solidFill>
                  <a:schemeClr val="accent5">
                    <a:lumMod val="50000"/>
                  </a:schemeClr>
                </a:solidFill>
              </a:rPr>
              <a:t>Advanced GAN Extensions</a:t>
            </a:r>
          </a:p>
          <a:p>
            <a:pPr marL="914400" lvl="1" indent="-457200" algn="l">
              <a:buFont typeface="Arial" charset="0"/>
              <a:buChar char="•"/>
            </a:pPr>
            <a:r>
              <a:rPr lang="en-US" sz="2800" dirty="0" smtClean="0"/>
              <a:t>Coupled GAN</a:t>
            </a:r>
          </a:p>
          <a:p>
            <a:pPr marL="914400" lvl="1" indent="-457200" algn="l">
              <a:buFont typeface="Arial" charset="0"/>
              <a:buChar char="•"/>
            </a:pPr>
            <a:r>
              <a:rPr lang="en-US" sz="2800" dirty="0" smtClean="0"/>
              <a:t>LAPGAN </a:t>
            </a:r>
            <a:r>
              <a:rPr lang="mr-IN" sz="2800" dirty="0" smtClean="0"/>
              <a:t>–</a:t>
            </a:r>
            <a:r>
              <a:rPr lang="en-US" sz="2800" dirty="0" smtClean="0"/>
              <a:t> Laplacian Pyramid of Adversarial Networks</a:t>
            </a:r>
          </a:p>
          <a:p>
            <a:pPr marL="914400" lvl="1" indent="-457200" algn="l">
              <a:buFont typeface="Arial" charset="0"/>
              <a:buChar char="•"/>
            </a:pPr>
            <a:r>
              <a:rPr lang="en-US" sz="2800" dirty="0" smtClean="0"/>
              <a:t>Adversarially Learned Inference</a:t>
            </a:r>
          </a:p>
          <a:p>
            <a:pPr marL="457200" indent="-457200" algn="l">
              <a:buFont typeface="Arial" charset="0"/>
              <a:buChar char="•"/>
            </a:pPr>
            <a:r>
              <a:rPr lang="en-US" sz="3200" b="1" dirty="0" smtClean="0">
                <a:solidFill>
                  <a:schemeClr val="accent5">
                    <a:lumMod val="50000"/>
                  </a:schemeClr>
                </a:solidFill>
              </a:rPr>
              <a:t>Summary</a:t>
            </a:r>
          </a:p>
          <a:p>
            <a:pPr marL="457200" indent="-457200" algn="l">
              <a:buFont typeface="Arial" charset="0"/>
              <a:buChar char="•"/>
            </a:pPr>
            <a:endParaRPr lang="en-US" sz="2800" b="1" dirty="0" smtClean="0">
              <a:solidFill>
                <a:srgbClr val="FF0000"/>
              </a:solidFill>
            </a:endParaRPr>
          </a:p>
        </p:txBody>
      </p:sp>
    </p:spTree>
    <p:extLst>
      <p:ext uri="{BB962C8B-B14F-4D97-AF65-F5344CB8AC3E}">
        <p14:creationId xmlns:p14="http://schemas.microsoft.com/office/powerpoint/2010/main" val="47936758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14375"/>
          </a:xfrm>
        </p:spPr>
        <p:txBody>
          <a:bodyPr>
            <a:normAutofit/>
          </a:bodyPr>
          <a:lstStyle/>
          <a:p>
            <a:pPr algn="ctr"/>
            <a:r>
              <a:rPr lang="en-US" b="1" dirty="0">
                <a:solidFill>
                  <a:srgbClr val="FF0000"/>
                </a:solidFill>
              </a:rPr>
              <a:t>Why Generative Models?</a:t>
            </a:r>
          </a:p>
        </p:txBody>
      </p:sp>
      <p:sp>
        <p:nvSpPr>
          <p:cNvPr id="3" name="Content Placeholder 2"/>
          <p:cNvSpPr>
            <a:spLocks noGrp="1"/>
          </p:cNvSpPr>
          <p:nvPr>
            <p:ph idx="1"/>
          </p:nvPr>
        </p:nvSpPr>
        <p:spPr>
          <a:xfrm>
            <a:off x="838200" y="1319340"/>
            <a:ext cx="10515600" cy="5097463"/>
          </a:xfrm>
        </p:spPr>
        <p:txBody>
          <a:bodyPr>
            <a:normAutofit/>
          </a:bodyPr>
          <a:lstStyle/>
          <a:p>
            <a:r>
              <a:rPr lang="en-US" b="1" dirty="0" smtClean="0">
                <a:solidFill>
                  <a:schemeClr val="accent5">
                    <a:lumMod val="50000"/>
                  </a:schemeClr>
                </a:solidFill>
              </a:rPr>
              <a:t>We’ve only seen discriminative models so far</a:t>
            </a:r>
          </a:p>
          <a:p>
            <a:pPr lvl="1"/>
            <a:r>
              <a:rPr lang="en-US" dirty="0" smtClean="0"/>
              <a:t>Given an image </a:t>
            </a:r>
            <a:r>
              <a:rPr lang="en-US" b="1" dirty="0" smtClean="0"/>
              <a:t>X</a:t>
            </a:r>
            <a:r>
              <a:rPr lang="en-US" dirty="0" smtClean="0"/>
              <a:t>, predict a label </a:t>
            </a:r>
            <a:r>
              <a:rPr lang="en-US" b="1" dirty="0" smtClean="0"/>
              <a:t>Y</a:t>
            </a:r>
          </a:p>
          <a:p>
            <a:pPr lvl="1"/>
            <a:r>
              <a:rPr lang="en-US" dirty="0" smtClean="0"/>
              <a:t>Estimates </a:t>
            </a:r>
            <a:r>
              <a:rPr lang="en-US" b="1" dirty="0" smtClean="0"/>
              <a:t>P(Y|X)</a:t>
            </a:r>
          </a:p>
          <a:p>
            <a:endParaRPr lang="en-US" b="1" dirty="0"/>
          </a:p>
          <a:p>
            <a:r>
              <a:rPr lang="en-US" b="1" dirty="0">
                <a:solidFill>
                  <a:schemeClr val="accent5">
                    <a:lumMod val="50000"/>
                  </a:schemeClr>
                </a:solidFill>
              </a:rPr>
              <a:t>Discriminative models have several key limitations</a:t>
            </a:r>
          </a:p>
          <a:p>
            <a:pPr lvl="1"/>
            <a:r>
              <a:rPr lang="en-US" dirty="0" smtClean="0"/>
              <a:t>Can’t </a:t>
            </a:r>
            <a:r>
              <a:rPr lang="en-US" dirty="0"/>
              <a:t>model </a:t>
            </a:r>
            <a:r>
              <a:rPr lang="en-US" b="1" dirty="0"/>
              <a:t>P(X)</a:t>
            </a:r>
            <a:r>
              <a:rPr lang="en-US" dirty="0"/>
              <a:t>, i.e. the probability of seeing a certain image</a:t>
            </a:r>
          </a:p>
          <a:p>
            <a:pPr lvl="1"/>
            <a:r>
              <a:rPr lang="en-US" dirty="0"/>
              <a:t>Thus, can’t sample from </a:t>
            </a:r>
            <a:r>
              <a:rPr lang="en-US" b="1" dirty="0"/>
              <a:t>P(X)</a:t>
            </a:r>
            <a:r>
              <a:rPr lang="en-US" dirty="0"/>
              <a:t>, i.e. </a:t>
            </a:r>
            <a:r>
              <a:rPr lang="en-US" b="1" dirty="0">
                <a:solidFill>
                  <a:srgbClr val="FF0000"/>
                </a:solidFill>
              </a:rPr>
              <a:t>can’t generate new images</a:t>
            </a:r>
          </a:p>
          <a:p>
            <a:endParaRPr lang="en-US" dirty="0" smtClean="0"/>
          </a:p>
          <a:p>
            <a:r>
              <a:rPr lang="en-US" b="1" dirty="0">
                <a:solidFill>
                  <a:schemeClr val="accent5">
                    <a:lumMod val="50000"/>
                  </a:schemeClr>
                </a:solidFill>
              </a:rPr>
              <a:t>Generative models (in general) cope with all of above</a:t>
            </a:r>
          </a:p>
          <a:p>
            <a:pPr lvl="1"/>
            <a:r>
              <a:rPr lang="en-US" dirty="0"/>
              <a:t>Can model </a:t>
            </a:r>
            <a:r>
              <a:rPr lang="en-US" b="1" dirty="0"/>
              <a:t>P(X</a:t>
            </a:r>
            <a:r>
              <a:rPr lang="en-US" b="1" dirty="0" smtClean="0"/>
              <a:t>)</a:t>
            </a:r>
            <a:endParaRPr lang="en-US" dirty="0"/>
          </a:p>
          <a:p>
            <a:pPr lvl="1"/>
            <a:r>
              <a:rPr lang="en-US" dirty="0" smtClean="0"/>
              <a:t>Can generate new images</a:t>
            </a:r>
          </a:p>
          <a:p>
            <a:endParaRPr lang="en-US" dirty="0" smtClean="0"/>
          </a:p>
        </p:txBody>
      </p:sp>
    </p:spTree>
    <p:extLst>
      <p:ext uri="{BB962C8B-B14F-4D97-AF65-F5344CB8AC3E}">
        <p14:creationId xmlns:p14="http://schemas.microsoft.com/office/powerpoint/2010/main" val="16918181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rgbClr val="FF0000"/>
                </a:solidFill>
              </a:rPr>
              <a:t>Conditional GANs</a:t>
            </a:r>
            <a:endParaRPr lang="en-US" b="1" dirty="0">
              <a:solidFill>
                <a:srgbClr val="FF0000"/>
              </a:solidFill>
            </a:endParaRP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259988" y="2060948"/>
            <a:ext cx="7273891" cy="3726870"/>
          </a:xfrm>
        </p:spPr>
      </p:pic>
      <p:sp>
        <p:nvSpPr>
          <p:cNvPr id="4" name="Footer Placeholder 3"/>
          <p:cNvSpPr>
            <a:spLocks noGrp="1"/>
          </p:cNvSpPr>
          <p:nvPr>
            <p:ph type="ftr" sz="quarter" idx="11"/>
          </p:nvPr>
        </p:nvSpPr>
        <p:spPr>
          <a:xfrm>
            <a:off x="838200" y="6311900"/>
            <a:ext cx="10515600" cy="409575"/>
          </a:xfrm>
        </p:spPr>
        <p:txBody>
          <a:bodyPr/>
          <a:lstStyle/>
          <a:p>
            <a:pPr algn="r"/>
            <a:r>
              <a:rPr lang="en-US" dirty="0" smtClean="0"/>
              <a:t>Mirza, Mehdi, and Simon </a:t>
            </a:r>
            <a:r>
              <a:rPr lang="en-US" dirty="0" err="1" smtClean="0"/>
              <a:t>Osindero</a:t>
            </a:r>
            <a:r>
              <a:rPr lang="en-US" dirty="0" smtClean="0"/>
              <a:t>. Conditional generative adversarial nets. arXiv preprint arXiv:1411.1784 (2014).</a:t>
            </a:r>
          </a:p>
        </p:txBody>
      </p:sp>
      <p:sp>
        <p:nvSpPr>
          <p:cNvPr id="6" name="TextBox 5"/>
          <p:cNvSpPr txBox="1"/>
          <p:nvPr/>
        </p:nvSpPr>
        <p:spPr>
          <a:xfrm>
            <a:off x="9219848" y="5787818"/>
            <a:ext cx="2314031" cy="307777"/>
          </a:xfrm>
          <a:prstGeom prst="rect">
            <a:avLst/>
          </a:prstGeom>
          <a:noFill/>
        </p:spPr>
        <p:txBody>
          <a:bodyPr wrap="none" rtlCol="0">
            <a:spAutoFit/>
          </a:bodyPr>
          <a:lstStyle/>
          <a:p>
            <a:r>
              <a:rPr lang="en-US" sz="1400" dirty="0" smtClean="0"/>
              <a:t>Figure 2 in the original paper.</a:t>
            </a:r>
            <a:endParaRPr lang="en-US" sz="1400" dirty="0"/>
          </a:p>
        </p:txBody>
      </p:sp>
      <p:sp>
        <p:nvSpPr>
          <p:cNvPr id="7" name="TextBox 6"/>
          <p:cNvSpPr txBox="1"/>
          <p:nvPr/>
        </p:nvSpPr>
        <p:spPr>
          <a:xfrm>
            <a:off x="2740993" y="1504259"/>
            <a:ext cx="6373348" cy="523220"/>
          </a:xfrm>
          <a:prstGeom prst="rect">
            <a:avLst/>
          </a:prstGeom>
          <a:noFill/>
        </p:spPr>
        <p:txBody>
          <a:bodyPr wrap="none" rtlCol="0">
            <a:spAutoFit/>
          </a:bodyPr>
          <a:lstStyle/>
          <a:p>
            <a:r>
              <a:rPr lang="en-US" sz="2800" dirty="0" smtClean="0"/>
              <a:t>generated conditioned on their class label.</a:t>
            </a:r>
            <a:endParaRPr lang="en-US" sz="2800" dirty="0"/>
          </a:p>
        </p:txBody>
      </p:sp>
      <mc:AlternateContent xmlns:mc="http://schemas.openxmlformats.org/markup-compatibility/2006" xmlns:a14="http://schemas.microsoft.com/office/drawing/2010/main">
        <mc:Choice Requires="a14">
          <p:sp>
            <p:nvSpPr>
              <p:cNvPr id="3" name="TextBox 2"/>
              <p:cNvSpPr txBox="1"/>
              <p:nvPr/>
            </p:nvSpPr>
            <p:spPr>
              <a:xfrm>
                <a:off x="373223" y="2060948"/>
                <a:ext cx="3694923" cy="378565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2400" b="0" i="1" smtClean="0">
                              <a:latin typeface="Cambria Math" charset="0"/>
                            </a:rPr>
                          </m:ctrlPr>
                        </m:dPr>
                        <m:e>
                          <m:r>
                            <a:rPr lang="en-US" sz="2400" b="0" i="1" smtClean="0">
                              <a:latin typeface="Cambria Math" charset="0"/>
                            </a:rPr>
                            <m:t>1, 0, 0, 0, 0, 0, 0, 0, 0, 0</m:t>
                          </m:r>
                        </m:e>
                      </m:d>
                    </m:oMath>
                  </m:oMathPara>
                </a14:m>
                <a:endParaRPr lang="en-US" sz="2400" b="0" dirty="0" smtClean="0"/>
              </a:p>
              <a:p>
                <a:pPr/>
                <a14:m>
                  <m:oMathPara xmlns:m="http://schemas.openxmlformats.org/officeDocument/2006/math">
                    <m:oMathParaPr>
                      <m:jc m:val="centerGroup"/>
                    </m:oMathParaPr>
                    <m:oMath xmlns:m="http://schemas.openxmlformats.org/officeDocument/2006/math">
                      <m:d>
                        <m:dPr>
                          <m:begChr m:val="["/>
                          <m:endChr m:val="]"/>
                          <m:ctrlPr>
                            <a:rPr lang="en-US" sz="2400" i="1">
                              <a:latin typeface="Cambria Math" charset="0"/>
                            </a:rPr>
                          </m:ctrlPr>
                        </m:dPr>
                        <m:e>
                          <m:r>
                            <a:rPr lang="en-US" sz="2400" b="0" i="1" smtClean="0">
                              <a:latin typeface="Cambria Math" charset="0"/>
                            </a:rPr>
                            <m:t>0</m:t>
                          </m:r>
                          <m:r>
                            <a:rPr lang="en-US" sz="2400" i="1">
                              <a:latin typeface="Cambria Math" charset="0"/>
                            </a:rPr>
                            <m:t>, </m:t>
                          </m:r>
                          <m:r>
                            <a:rPr lang="en-US" sz="2400" b="0" i="1" smtClean="0">
                              <a:latin typeface="Cambria Math" charset="0"/>
                            </a:rPr>
                            <m:t>1</m:t>
                          </m:r>
                          <m:r>
                            <a:rPr lang="en-US" sz="2400" i="1">
                              <a:latin typeface="Cambria Math" charset="0"/>
                            </a:rPr>
                            <m:t>, 0, 0, 0, 0, 0, 0, 0, 0</m:t>
                          </m:r>
                        </m:e>
                      </m:d>
                    </m:oMath>
                  </m:oMathPara>
                </a14:m>
                <a:endParaRPr lang="en-US" sz="2400" dirty="0"/>
              </a:p>
              <a:p>
                <a:pPr/>
                <a14:m>
                  <m:oMathPara xmlns:m="http://schemas.openxmlformats.org/officeDocument/2006/math">
                    <m:oMathParaPr>
                      <m:jc m:val="centerGroup"/>
                    </m:oMathParaPr>
                    <m:oMath xmlns:m="http://schemas.openxmlformats.org/officeDocument/2006/math">
                      <m:d>
                        <m:dPr>
                          <m:begChr m:val="["/>
                          <m:endChr m:val="]"/>
                          <m:ctrlPr>
                            <a:rPr lang="en-US" sz="2400" i="1">
                              <a:latin typeface="Cambria Math" charset="0"/>
                            </a:rPr>
                          </m:ctrlPr>
                        </m:dPr>
                        <m:e>
                          <m:r>
                            <a:rPr lang="en-US" sz="2400" b="0" i="1" smtClean="0">
                              <a:latin typeface="Cambria Math" charset="0"/>
                            </a:rPr>
                            <m:t>0</m:t>
                          </m:r>
                          <m:r>
                            <a:rPr lang="en-US" sz="2400" i="1">
                              <a:latin typeface="Cambria Math" charset="0"/>
                            </a:rPr>
                            <m:t>, 0, </m:t>
                          </m:r>
                          <m:r>
                            <a:rPr lang="en-US" sz="2400" b="0" i="1" smtClean="0">
                              <a:latin typeface="Cambria Math" charset="0"/>
                            </a:rPr>
                            <m:t>1</m:t>
                          </m:r>
                          <m:r>
                            <a:rPr lang="en-US" sz="2400" i="1">
                              <a:latin typeface="Cambria Math" charset="0"/>
                            </a:rPr>
                            <m:t>, 0, 0, 0, 0, 0, 0, 0</m:t>
                          </m:r>
                        </m:e>
                      </m:d>
                    </m:oMath>
                  </m:oMathPara>
                </a14:m>
                <a:endParaRPr lang="en-US" sz="2400" dirty="0"/>
              </a:p>
              <a:p>
                <a:pPr/>
                <a14:m>
                  <m:oMathPara xmlns:m="http://schemas.openxmlformats.org/officeDocument/2006/math">
                    <m:oMathParaPr>
                      <m:jc m:val="centerGroup"/>
                    </m:oMathParaPr>
                    <m:oMath xmlns:m="http://schemas.openxmlformats.org/officeDocument/2006/math">
                      <m:d>
                        <m:dPr>
                          <m:begChr m:val="["/>
                          <m:endChr m:val="]"/>
                          <m:ctrlPr>
                            <a:rPr lang="en-US" sz="2400" i="1">
                              <a:latin typeface="Cambria Math" charset="0"/>
                            </a:rPr>
                          </m:ctrlPr>
                        </m:dPr>
                        <m:e>
                          <m:r>
                            <a:rPr lang="en-US" sz="2400" b="0" i="1" smtClean="0">
                              <a:latin typeface="Cambria Math" charset="0"/>
                            </a:rPr>
                            <m:t>0</m:t>
                          </m:r>
                          <m:r>
                            <a:rPr lang="en-US" sz="2400" i="1">
                              <a:latin typeface="Cambria Math" charset="0"/>
                            </a:rPr>
                            <m:t>, 0, 0, </m:t>
                          </m:r>
                          <m:r>
                            <a:rPr lang="en-US" sz="2400" b="0" i="1" smtClean="0">
                              <a:latin typeface="Cambria Math" charset="0"/>
                            </a:rPr>
                            <m:t>1</m:t>
                          </m:r>
                          <m:r>
                            <a:rPr lang="en-US" sz="2400" i="1">
                              <a:latin typeface="Cambria Math" charset="0"/>
                            </a:rPr>
                            <m:t>, 0, 0, 0, 0, 0, 0</m:t>
                          </m:r>
                        </m:e>
                      </m:d>
                    </m:oMath>
                  </m:oMathPara>
                </a14:m>
                <a:endParaRPr lang="en-US" sz="2400" dirty="0"/>
              </a:p>
              <a:p>
                <a:pPr/>
                <a14:m>
                  <m:oMathPara xmlns:m="http://schemas.openxmlformats.org/officeDocument/2006/math">
                    <m:oMathParaPr>
                      <m:jc m:val="centerGroup"/>
                    </m:oMathParaPr>
                    <m:oMath xmlns:m="http://schemas.openxmlformats.org/officeDocument/2006/math">
                      <m:d>
                        <m:dPr>
                          <m:begChr m:val="["/>
                          <m:endChr m:val="]"/>
                          <m:ctrlPr>
                            <a:rPr lang="en-US" sz="2400" i="1">
                              <a:latin typeface="Cambria Math" charset="0"/>
                            </a:rPr>
                          </m:ctrlPr>
                        </m:dPr>
                        <m:e>
                          <m:r>
                            <a:rPr lang="en-US" sz="2400" b="0" i="1" smtClean="0">
                              <a:latin typeface="Cambria Math" charset="0"/>
                            </a:rPr>
                            <m:t>0</m:t>
                          </m:r>
                          <m:r>
                            <a:rPr lang="en-US" sz="2400" i="1">
                              <a:latin typeface="Cambria Math" charset="0"/>
                            </a:rPr>
                            <m:t>, 0, 0, 0, </m:t>
                          </m:r>
                          <m:r>
                            <a:rPr lang="en-US" sz="2400" b="0" i="1" smtClean="0">
                              <a:latin typeface="Cambria Math" charset="0"/>
                            </a:rPr>
                            <m:t>1</m:t>
                          </m:r>
                          <m:r>
                            <a:rPr lang="en-US" sz="2400" i="1">
                              <a:latin typeface="Cambria Math" charset="0"/>
                            </a:rPr>
                            <m:t>, 0, 0, 0, 0, 0</m:t>
                          </m:r>
                        </m:e>
                      </m:d>
                    </m:oMath>
                  </m:oMathPara>
                </a14:m>
                <a:endParaRPr lang="en-US" sz="2400" dirty="0"/>
              </a:p>
              <a:p>
                <a:pPr/>
                <a14:m>
                  <m:oMathPara xmlns:m="http://schemas.openxmlformats.org/officeDocument/2006/math">
                    <m:oMathParaPr>
                      <m:jc m:val="centerGroup"/>
                    </m:oMathParaPr>
                    <m:oMath xmlns:m="http://schemas.openxmlformats.org/officeDocument/2006/math">
                      <m:d>
                        <m:dPr>
                          <m:begChr m:val="["/>
                          <m:endChr m:val="]"/>
                          <m:ctrlPr>
                            <a:rPr lang="en-US" sz="2400" i="1">
                              <a:latin typeface="Cambria Math" charset="0"/>
                            </a:rPr>
                          </m:ctrlPr>
                        </m:dPr>
                        <m:e>
                          <m:r>
                            <a:rPr lang="en-US" sz="2400" b="0" i="1" smtClean="0">
                              <a:latin typeface="Cambria Math" charset="0"/>
                            </a:rPr>
                            <m:t>0</m:t>
                          </m:r>
                          <m:r>
                            <a:rPr lang="en-US" sz="2400" i="1">
                              <a:latin typeface="Cambria Math" charset="0"/>
                            </a:rPr>
                            <m:t>, 0, 0, 0, 0, </m:t>
                          </m:r>
                          <m:r>
                            <a:rPr lang="en-US" sz="2400" b="0" i="1" smtClean="0">
                              <a:latin typeface="Cambria Math" charset="0"/>
                            </a:rPr>
                            <m:t>1</m:t>
                          </m:r>
                          <m:r>
                            <a:rPr lang="en-US" sz="2400" i="1">
                              <a:latin typeface="Cambria Math" charset="0"/>
                            </a:rPr>
                            <m:t>, 0, 0, 0, 0</m:t>
                          </m:r>
                        </m:e>
                      </m:d>
                    </m:oMath>
                  </m:oMathPara>
                </a14:m>
                <a:endParaRPr lang="en-US" sz="2400" dirty="0"/>
              </a:p>
              <a:p>
                <a:pPr/>
                <a14:m>
                  <m:oMathPara xmlns:m="http://schemas.openxmlformats.org/officeDocument/2006/math">
                    <m:oMathParaPr>
                      <m:jc m:val="centerGroup"/>
                    </m:oMathParaPr>
                    <m:oMath xmlns:m="http://schemas.openxmlformats.org/officeDocument/2006/math">
                      <m:d>
                        <m:dPr>
                          <m:begChr m:val="["/>
                          <m:endChr m:val="]"/>
                          <m:ctrlPr>
                            <a:rPr lang="en-US" sz="2400" i="1">
                              <a:latin typeface="Cambria Math" charset="0"/>
                            </a:rPr>
                          </m:ctrlPr>
                        </m:dPr>
                        <m:e>
                          <m:r>
                            <a:rPr lang="en-US" sz="2400" b="0" i="1" smtClean="0">
                              <a:latin typeface="Cambria Math" charset="0"/>
                            </a:rPr>
                            <m:t>0</m:t>
                          </m:r>
                          <m:r>
                            <a:rPr lang="en-US" sz="2400" i="1">
                              <a:latin typeface="Cambria Math" charset="0"/>
                            </a:rPr>
                            <m:t>, 0, 0, 0, 0, 0, </m:t>
                          </m:r>
                          <m:r>
                            <a:rPr lang="en-US" sz="2400" b="0" i="1" smtClean="0">
                              <a:latin typeface="Cambria Math" charset="0"/>
                            </a:rPr>
                            <m:t>1</m:t>
                          </m:r>
                          <m:r>
                            <a:rPr lang="en-US" sz="2400" i="1">
                              <a:latin typeface="Cambria Math" charset="0"/>
                            </a:rPr>
                            <m:t>, 0, 0, 0</m:t>
                          </m:r>
                        </m:e>
                      </m:d>
                    </m:oMath>
                  </m:oMathPara>
                </a14:m>
                <a:endParaRPr lang="en-US" sz="2400" dirty="0"/>
              </a:p>
              <a:p>
                <a:pPr/>
                <a14:m>
                  <m:oMathPara xmlns:m="http://schemas.openxmlformats.org/officeDocument/2006/math">
                    <m:oMathParaPr>
                      <m:jc m:val="centerGroup"/>
                    </m:oMathParaPr>
                    <m:oMath xmlns:m="http://schemas.openxmlformats.org/officeDocument/2006/math">
                      <m:d>
                        <m:dPr>
                          <m:begChr m:val="["/>
                          <m:endChr m:val="]"/>
                          <m:ctrlPr>
                            <a:rPr lang="en-US" sz="2400" i="1">
                              <a:latin typeface="Cambria Math" charset="0"/>
                            </a:rPr>
                          </m:ctrlPr>
                        </m:dPr>
                        <m:e>
                          <m:r>
                            <a:rPr lang="en-US" sz="2400" b="0" i="1" smtClean="0">
                              <a:latin typeface="Cambria Math" charset="0"/>
                            </a:rPr>
                            <m:t>0</m:t>
                          </m:r>
                          <m:r>
                            <a:rPr lang="en-US" sz="2400" i="1">
                              <a:latin typeface="Cambria Math" charset="0"/>
                            </a:rPr>
                            <m:t>, 0, 0, 0, 0, 0, 0, </m:t>
                          </m:r>
                          <m:r>
                            <a:rPr lang="en-US" sz="2400" b="0" i="1" smtClean="0">
                              <a:latin typeface="Cambria Math" charset="0"/>
                            </a:rPr>
                            <m:t>1</m:t>
                          </m:r>
                          <m:r>
                            <a:rPr lang="en-US" sz="2400" i="1">
                              <a:latin typeface="Cambria Math" charset="0"/>
                            </a:rPr>
                            <m:t>, 0, 0</m:t>
                          </m:r>
                        </m:e>
                      </m:d>
                    </m:oMath>
                  </m:oMathPara>
                </a14:m>
                <a:endParaRPr lang="en-US" sz="2400" dirty="0"/>
              </a:p>
              <a:p>
                <a:pPr/>
                <a14:m>
                  <m:oMathPara xmlns:m="http://schemas.openxmlformats.org/officeDocument/2006/math">
                    <m:oMathParaPr>
                      <m:jc m:val="centerGroup"/>
                    </m:oMathParaPr>
                    <m:oMath xmlns:m="http://schemas.openxmlformats.org/officeDocument/2006/math">
                      <m:d>
                        <m:dPr>
                          <m:begChr m:val="["/>
                          <m:endChr m:val="]"/>
                          <m:ctrlPr>
                            <a:rPr lang="en-US" sz="2400" i="1">
                              <a:latin typeface="Cambria Math" charset="0"/>
                            </a:rPr>
                          </m:ctrlPr>
                        </m:dPr>
                        <m:e>
                          <m:r>
                            <a:rPr lang="en-US" sz="2400" b="0" i="1" smtClean="0">
                              <a:latin typeface="Cambria Math" charset="0"/>
                            </a:rPr>
                            <m:t>0</m:t>
                          </m:r>
                          <m:r>
                            <a:rPr lang="en-US" sz="2400" i="1">
                              <a:latin typeface="Cambria Math" charset="0"/>
                            </a:rPr>
                            <m:t>, 0, 0, 0, 0, 0, 0, 0, </m:t>
                          </m:r>
                          <m:r>
                            <a:rPr lang="en-US" sz="2400" b="0" i="1" smtClean="0">
                              <a:latin typeface="Cambria Math" charset="0"/>
                            </a:rPr>
                            <m:t>1</m:t>
                          </m:r>
                          <m:r>
                            <a:rPr lang="en-US" sz="2400" i="1">
                              <a:latin typeface="Cambria Math" charset="0"/>
                            </a:rPr>
                            <m:t>, 0</m:t>
                          </m:r>
                        </m:e>
                      </m:d>
                    </m:oMath>
                  </m:oMathPara>
                </a14:m>
                <a:endParaRPr lang="en-US" sz="2400" dirty="0"/>
              </a:p>
              <a:p>
                <a:pPr/>
                <a14:m>
                  <m:oMathPara xmlns:m="http://schemas.openxmlformats.org/officeDocument/2006/math">
                    <m:oMathParaPr>
                      <m:jc m:val="centerGroup"/>
                    </m:oMathParaPr>
                    <m:oMath xmlns:m="http://schemas.openxmlformats.org/officeDocument/2006/math">
                      <m:d>
                        <m:dPr>
                          <m:begChr m:val="["/>
                          <m:endChr m:val="]"/>
                          <m:ctrlPr>
                            <a:rPr lang="en-US" sz="2400" i="1">
                              <a:latin typeface="Cambria Math" charset="0"/>
                            </a:rPr>
                          </m:ctrlPr>
                        </m:dPr>
                        <m:e>
                          <m:r>
                            <a:rPr lang="en-US" sz="2400" b="0" i="1" smtClean="0">
                              <a:latin typeface="Cambria Math" charset="0"/>
                            </a:rPr>
                            <m:t>0</m:t>
                          </m:r>
                          <m:r>
                            <a:rPr lang="en-US" sz="2400" i="1">
                              <a:latin typeface="Cambria Math" charset="0"/>
                            </a:rPr>
                            <m:t>, 0, 0, 0, 0, 0, 0, 0, 0, </m:t>
                          </m:r>
                          <m:r>
                            <a:rPr lang="en-US" sz="2400" b="0" i="1" smtClean="0">
                              <a:latin typeface="Cambria Math" charset="0"/>
                            </a:rPr>
                            <m:t>1</m:t>
                          </m:r>
                        </m:e>
                      </m:d>
                    </m:oMath>
                  </m:oMathPara>
                </a14:m>
                <a:endParaRPr lang="en-US" sz="2400" dirty="0"/>
              </a:p>
            </p:txBody>
          </p:sp>
        </mc:Choice>
        <mc:Fallback xmlns="">
          <p:sp>
            <p:nvSpPr>
              <p:cNvPr id="3" name="TextBox 2"/>
              <p:cNvSpPr txBox="1">
                <a:spLocks noRot="1" noChangeAspect="1" noMove="1" noResize="1" noEditPoints="1" noAdjustHandles="1" noChangeArrowheads="1" noChangeShapeType="1" noTextEdit="1"/>
              </p:cNvSpPr>
              <p:nvPr/>
            </p:nvSpPr>
            <p:spPr>
              <a:xfrm>
                <a:off x="373223" y="2060948"/>
                <a:ext cx="3694923" cy="3785652"/>
              </a:xfrm>
              <a:prstGeom prst="rect">
                <a:avLst/>
              </a:prstGeom>
              <a:blipFill rotWithShape="0">
                <a:blip r:embed="rId4"/>
                <a:stretch>
                  <a:fillRect/>
                </a:stretch>
              </a:blipFill>
            </p:spPr>
            <p:txBody>
              <a:bodyPr/>
              <a:lstStyle/>
              <a:p>
                <a:r>
                  <a:rPr lang="en-US">
                    <a:noFill/>
                  </a:rPr>
                  <a:t> </a:t>
                </a:r>
              </a:p>
            </p:txBody>
          </p:sp>
        </mc:Fallback>
      </mc:AlternateContent>
      <p:cxnSp>
        <p:nvCxnSpPr>
          <p:cNvPr id="9" name="Straight Arrow Connector 8"/>
          <p:cNvCxnSpPr/>
          <p:nvPr/>
        </p:nvCxnSpPr>
        <p:spPr>
          <a:xfrm flipV="1">
            <a:off x="3788229" y="2313992"/>
            <a:ext cx="375838" cy="525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3788229" y="2684252"/>
            <a:ext cx="375838" cy="525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3788229" y="3062630"/>
            <a:ext cx="375838" cy="525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3788229" y="3404671"/>
            <a:ext cx="375838" cy="525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3788229" y="3774931"/>
            <a:ext cx="375838" cy="525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3788229" y="4145191"/>
            <a:ext cx="375838" cy="525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3788229" y="4525233"/>
            <a:ext cx="375838" cy="525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3788229" y="4855613"/>
            <a:ext cx="375838" cy="525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3788229" y="5190377"/>
            <a:ext cx="375838" cy="525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3788229" y="5583554"/>
            <a:ext cx="375838" cy="525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5388819" y="3244334"/>
            <a:ext cx="1414362" cy="369332"/>
          </a:xfrm>
          <a:prstGeom prst="rect">
            <a:avLst/>
          </a:prstGeom>
        </p:spPr>
        <p:txBody>
          <a:bodyPr wrap="none">
            <a:spAutoFit/>
          </a:bodyPr>
          <a:lstStyle/>
          <a:p>
            <a:r>
              <a:rPr lang="en-US" dirty="0"/>
              <a:t>MNIST digits </a:t>
            </a:r>
          </a:p>
        </p:txBody>
      </p:sp>
      <p:sp>
        <p:nvSpPr>
          <p:cNvPr id="10" name="TextBox 9"/>
          <p:cNvSpPr txBox="1"/>
          <p:nvPr/>
        </p:nvSpPr>
        <p:spPr>
          <a:xfrm>
            <a:off x="838200" y="1504259"/>
            <a:ext cx="2444262" cy="523220"/>
          </a:xfrm>
          <a:prstGeom prst="rect">
            <a:avLst/>
          </a:prstGeom>
          <a:noFill/>
        </p:spPr>
        <p:txBody>
          <a:bodyPr wrap="square" rtlCol="0">
            <a:spAutoFit/>
          </a:bodyPr>
          <a:lstStyle/>
          <a:p>
            <a:r>
              <a:rPr lang="en-US" sz="2800" dirty="0"/>
              <a:t>MNIST digits</a:t>
            </a:r>
          </a:p>
        </p:txBody>
      </p:sp>
    </p:spTree>
    <p:extLst>
      <p:ext uri="{BB962C8B-B14F-4D97-AF65-F5344CB8AC3E}">
        <p14:creationId xmlns:p14="http://schemas.microsoft.com/office/powerpoint/2010/main" val="217984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rgbClr val="FF0000"/>
                </a:solidFill>
              </a:rPr>
              <a:t>Conditional GANs</a:t>
            </a:r>
            <a:endParaRPr lang="en-US" b="1" dirty="0">
              <a:solidFill>
                <a:srgbClr val="FF0000"/>
              </a:solidFill>
            </a:endParaRPr>
          </a:p>
        </p:txBody>
      </p:sp>
      <p:sp>
        <p:nvSpPr>
          <p:cNvPr id="3" name="Content Placeholder 2"/>
          <p:cNvSpPr>
            <a:spLocks noGrp="1"/>
          </p:cNvSpPr>
          <p:nvPr>
            <p:ph idx="1"/>
          </p:nvPr>
        </p:nvSpPr>
        <p:spPr>
          <a:xfrm>
            <a:off x="838199" y="1825626"/>
            <a:ext cx="7323161" cy="4233980"/>
          </a:xfrm>
        </p:spPr>
        <p:txBody>
          <a:bodyPr>
            <a:normAutofit/>
          </a:bodyPr>
          <a:lstStyle/>
          <a:p>
            <a:r>
              <a:rPr lang="en-US" dirty="0" smtClean="0"/>
              <a:t>Simple modification to the original GAN framework that conditions the model on </a:t>
            </a:r>
            <a:r>
              <a:rPr lang="en-US" i="1" dirty="0" smtClean="0"/>
              <a:t>additional information </a:t>
            </a:r>
            <a:r>
              <a:rPr lang="en-US" dirty="0" smtClean="0"/>
              <a:t>for better multi-modal learning.</a:t>
            </a:r>
          </a:p>
          <a:p>
            <a:endParaRPr lang="en-US" dirty="0" smtClean="0"/>
          </a:p>
          <a:p>
            <a:r>
              <a:rPr lang="en-US" dirty="0" smtClean="0"/>
              <a:t>Lends </a:t>
            </a:r>
            <a:r>
              <a:rPr lang="en-US" dirty="0"/>
              <a:t>to many practical applications of GANs </a:t>
            </a:r>
            <a:r>
              <a:rPr lang="en-US" dirty="0" smtClean="0"/>
              <a:t>when </a:t>
            </a:r>
            <a:r>
              <a:rPr lang="en-US" dirty="0"/>
              <a:t>we have </a:t>
            </a:r>
            <a:r>
              <a:rPr lang="en-US" dirty="0" smtClean="0"/>
              <a:t>explicit </a:t>
            </a:r>
            <a:r>
              <a:rPr lang="en-US" i="1" dirty="0"/>
              <a:t>supervision</a:t>
            </a:r>
            <a:r>
              <a:rPr lang="en-US" dirty="0"/>
              <a:t> available.</a:t>
            </a:r>
          </a:p>
          <a:p>
            <a:pPr marL="0" indent="0">
              <a:buNone/>
            </a:pPr>
            <a:endParaRPr lang="en-US" dirty="0" smtClean="0"/>
          </a:p>
        </p:txBody>
      </p:sp>
      <p:sp>
        <p:nvSpPr>
          <p:cNvPr id="4" name="Footer Placeholder 3"/>
          <p:cNvSpPr>
            <a:spLocks noGrp="1"/>
          </p:cNvSpPr>
          <p:nvPr>
            <p:ph type="ftr" sz="quarter" idx="11"/>
          </p:nvPr>
        </p:nvSpPr>
        <p:spPr>
          <a:xfrm>
            <a:off x="838200" y="6311900"/>
            <a:ext cx="10515600" cy="409575"/>
          </a:xfrm>
        </p:spPr>
        <p:txBody>
          <a:bodyPr/>
          <a:lstStyle/>
          <a:p>
            <a:pPr algn="r"/>
            <a:r>
              <a:rPr lang="en-US" dirty="0" smtClean="0"/>
              <a:t>Mirza, Mehdi, and Simon </a:t>
            </a:r>
            <a:r>
              <a:rPr lang="en-US" dirty="0" err="1" smtClean="0"/>
              <a:t>Osindero</a:t>
            </a:r>
            <a:r>
              <a:rPr lang="en-US" dirty="0" smtClean="0"/>
              <a:t>. “</a:t>
            </a:r>
            <a:r>
              <a:rPr lang="en-US" b="1" dirty="0" smtClean="0"/>
              <a:t>Conditional generative adversarial nets</a:t>
            </a:r>
            <a:r>
              <a:rPr lang="en-US" dirty="0" smtClean="0"/>
              <a:t>”. arXiv preprint arXiv:1411.1784 (2014).</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10459" y="905467"/>
            <a:ext cx="2743341" cy="4610337"/>
          </a:xfrm>
          <a:prstGeom prst="rect">
            <a:avLst/>
          </a:prstGeom>
        </p:spPr>
      </p:pic>
      <p:sp>
        <p:nvSpPr>
          <p:cNvPr id="7" name="TextBox 6"/>
          <p:cNvSpPr txBox="1"/>
          <p:nvPr/>
        </p:nvSpPr>
        <p:spPr>
          <a:xfrm>
            <a:off x="5636525" y="2975212"/>
            <a:ext cx="65" cy="276999"/>
          </a:xfrm>
          <a:prstGeom prst="rect">
            <a:avLst/>
          </a:prstGeom>
          <a:noFill/>
        </p:spPr>
        <p:txBody>
          <a:bodyPr wrap="none" lIns="0" tIns="0" rIns="0" bIns="0" rtlCol="0">
            <a:spAutoFit/>
          </a:bodyPr>
          <a:lstStyle/>
          <a:p>
            <a:endParaRPr lang="en-US" dirty="0"/>
          </a:p>
        </p:txBody>
      </p:sp>
      <p:sp>
        <p:nvSpPr>
          <p:cNvPr id="13" name="TextBox 12"/>
          <p:cNvSpPr txBox="1"/>
          <p:nvPr/>
        </p:nvSpPr>
        <p:spPr>
          <a:xfrm>
            <a:off x="1495139" y="5491099"/>
            <a:ext cx="9992864" cy="276999"/>
          </a:xfrm>
          <a:prstGeom prst="rect">
            <a:avLst/>
          </a:prstGeom>
          <a:noFill/>
        </p:spPr>
        <p:txBody>
          <a:bodyPr wrap="none" rtlCol="0">
            <a:spAutoFit/>
          </a:bodyPr>
          <a:lstStyle/>
          <a:p>
            <a:r>
              <a:rPr lang="en-US" sz="1200" dirty="0" smtClean="0">
                <a:solidFill>
                  <a:schemeClr val="bg2">
                    <a:lumMod val="25000"/>
                  </a:schemeClr>
                </a:solidFill>
              </a:rPr>
              <a:t>Image Credit: Figure 2 in </a:t>
            </a:r>
            <a:r>
              <a:rPr lang="en-US" sz="1200" dirty="0" err="1">
                <a:solidFill>
                  <a:schemeClr val="bg2">
                    <a:lumMod val="25000"/>
                  </a:schemeClr>
                </a:solidFill>
              </a:rPr>
              <a:t>Odena</a:t>
            </a:r>
            <a:r>
              <a:rPr lang="en-US" sz="1200" dirty="0">
                <a:solidFill>
                  <a:schemeClr val="bg2">
                    <a:lumMod val="25000"/>
                  </a:schemeClr>
                </a:solidFill>
              </a:rPr>
              <a:t>, A., </a:t>
            </a:r>
            <a:r>
              <a:rPr lang="en-US" sz="1200" dirty="0" err="1">
                <a:solidFill>
                  <a:schemeClr val="bg2">
                    <a:lumMod val="25000"/>
                  </a:schemeClr>
                </a:solidFill>
              </a:rPr>
              <a:t>Olah</a:t>
            </a:r>
            <a:r>
              <a:rPr lang="en-US" sz="1200" dirty="0">
                <a:solidFill>
                  <a:schemeClr val="bg2">
                    <a:lumMod val="25000"/>
                  </a:schemeClr>
                </a:solidFill>
              </a:rPr>
              <a:t>, C. and </a:t>
            </a:r>
            <a:r>
              <a:rPr lang="en-US" sz="1200" dirty="0" err="1">
                <a:solidFill>
                  <a:schemeClr val="bg2">
                    <a:lumMod val="25000"/>
                  </a:schemeClr>
                </a:solidFill>
              </a:rPr>
              <a:t>Shlens</a:t>
            </a:r>
            <a:r>
              <a:rPr lang="en-US" sz="1200" dirty="0">
                <a:solidFill>
                  <a:schemeClr val="bg2">
                    <a:lumMod val="25000"/>
                  </a:schemeClr>
                </a:solidFill>
              </a:rPr>
              <a:t>, J., 2016. Conditional image synthesis with auxiliary classifier </a:t>
            </a:r>
            <a:r>
              <a:rPr lang="en-US" sz="1200" dirty="0" smtClean="0">
                <a:solidFill>
                  <a:schemeClr val="bg2">
                    <a:lumMod val="25000"/>
                  </a:schemeClr>
                </a:solidFill>
              </a:rPr>
              <a:t>GANs.</a:t>
            </a:r>
            <a:r>
              <a:rPr lang="en-US" sz="1200" dirty="0">
                <a:solidFill>
                  <a:schemeClr val="bg2">
                    <a:lumMod val="25000"/>
                  </a:schemeClr>
                </a:solidFill>
              </a:rPr>
              <a:t> </a:t>
            </a:r>
            <a:r>
              <a:rPr lang="en-US" sz="1200" i="1" dirty="0">
                <a:solidFill>
                  <a:schemeClr val="bg2">
                    <a:lumMod val="25000"/>
                  </a:schemeClr>
                </a:solidFill>
              </a:rPr>
              <a:t>arXiv preprint arXiv:1610.09585</a:t>
            </a:r>
            <a:r>
              <a:rPr lang="en-US" sz="1200" dirty="0">
                <a:solidFill>
                  <a:schemeClr val="bg2">
                    <a:lumMod val="25000"/>
                  </a:schemeClr>
                </a:solidFill>
              </a:rPr>
              <a:t>.</a:t>
            </a:r>
          </a:p>
        </p:txBody>
      </p:sp>
    </p:spTree>
    <p:extLst>
      <p:ext uri="{BB962C8B-B14F-4D97-AF65-F5344CB8AC3E}">
        <p14:creationId xmlns:p14="http://schemas.microsoft.com/office/powerpoint/2010/main" val="3731371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81121" y="-1342870"/>
            <a:ext cx="9144000" cy="2387600"/>
          </a:xfrm>
        </p:spPr>
        <p:txBody>
          <a:bodyPr>
            <a:normAutofit/>
          </a:bodyPr>
          <a:lstStyle/>
          <a:p>
            <a:r>
              <a:rPr lang="en-US" sz="4800" b="1" dirty="0" smtClean="0">
                <a:solidFill>
                  <a:srgbClr val="FF0000"/>
                </a:solidFill>
              </a:rPr>
              <a:t>Part 3</a:t>
            </a:r>
            <a:endParaRPr lang="en-US" sz="4800" b="1" dirty="0">
              <a:solidFill>
                <a:srgbClr val="FF0000"/>
              </a:solidFill>
            </a:endParaRPr>
          </a:p>
        </p:txBody>
      </p:sp>
      <p:sp>
        <p:nvSpPr>
          <p:cNvPr id="3" name="Subtitle 2"/>
          <p:cNvSpPr>
            <a:spLocks noGrp="1"/>
          </p:cNvSpPr>
          <p:nvPr>
            <p:ph type="subTitle" idx="1"/>
          </p:nvPr>
        </p:nvSpPr>
        <p:spPr>
          <a:xfrm>
            <a:off x="972672" y="1349013"/>
            <a:ext cx="9973233" cy="5136846"/>
          </a:xfrm>
        </p:spPr>
        <p:txBody>
          <a:bodyPr>
            <a:noAutofit/>
          </a:bodyPr>
          <a:lstStyle/>
          <a:p>
            <a:pPr marL="457200" indent="-457200" algn="l">
              <a:buFont typeface="Arial" charset="0"/>
              <a:buChar char="•"/>
            </a:pPr>
            <a:r>
              <a:rPr lang="en-US" sz="3200" b="1" dirty="0" smtClean="0">
                <a:solidFill>
                  <a:schemeClr val="accent5">
                    <a:lumMod val="40000"/>
                    <a:lumOff val="60000"/>
                  </a:schemeClr>
                </a:solidFill>
              </a:rPr>
              <a:t>Conditional GANs</a:t>
            </a:r>
          </a:p>
          <a:p>
            <a:pPr marL="457200" indent="-457200" algn="l">
              <a:buFont typeface="Arial" charset="0"/>
              <a:buChar char="•"/>
            </a:pPr>
            <a:r>
              <a:rPr lang="en-US" sz="3200" b="1" dirty="0" smtClean="0">
                <a:solidFill>
                  <a:schemeClr val="accent5">
                    <a:lumMod val="50000"/>
                  </a:schemeClr>
                </a:solidFill>
              </a:rPr>
              <a:t>Applications</a:t>
            </a:r>
          </a:p>
          <a:p>
            <a:pPr marL="914400" lvl="1" indent="-457200" algn="l">
              <a:buFont typeface="Arial" charset="0"/>
              <a:buChar char="•"/>
            </a:pPr>
            <a:r>
              <a:rPr lang="en-US" sz="2800" dirty="0" smtClean="0"/>
              <a:t>Image-to-Image Translation</a:t>
            </a:r>
          </a:p>
          <a:p>
            <a:pPr marL="914400" lvl="1" indent="-457200" algn="l">
              <a:buFont typeface="Arial" charset="0"/>
              <a:buChar char="•"/>
            </a:pPr>
            <a:r>
              <a:rPr lang="en-US" sz="2800" dirty="0" smtClean="0"/>
              <a:t>Text-to-Image Synthesis</a:t>
            </a:r>
          </a:p>
          <a:p>
            <a:pPr marL="914400" lvl="1" indent="-457200" algn="l">
              <a:buFont typeface="Arial" charset="0"/>
              <a:buChar char="•"/>
            </a:pPr>
            <a:r>
              <a:rPr lang="en-US" sz="2800" dirty="0" smtClean="0"/>
              <a:t>Face Aging</a:t>
            </a:r>
          </a:p>
          <a:p>
            <a:pPr marL="457200" indent="-457200" algn="l">
              <a:buFont typeface="Arial" charset="0"/>
              <a:buChar char="•"/>
            </a:pPr>
            <a:r>
              <a:rPr lang="en-US" sz="3200" b="1" dirty="0" smtClean="0">
                <a:solidFill>
                  <a:schemeClr val="accent5">
                    <a:lumMod val="40000"/>
                    <a:lumOff val="60000"/>
                  </a:schemeClr>
                </a:solidFill>
              </a:rPr>
              <a:t>Advanced GAN Extensions</a:t>
            </a:r>
          </a:p>
          <a:p>
            <a:pPr marL="914400" lvl="1" indent="-457200" algn="l">
              <a:buFont typeface="Arial" charset="0"/>
              <a:buChar char="•"/>
            </a:pPr>
            <a:r>
              <a:rPr lang="en-US" sz="2800" dirty="0" smtClean="0">
                <a:solidFill>
                  <a:schemeClr val="bg2">
                    <a:lumMod val="75000"/>
                  </a:schemeClr>
                </a:solidFill>
              </a:rPr>
              <a:t>Coupled GAN</a:t>
            </a:r>
          </a:p>
          <a:p>
            <a:pPr marL="914400" lvl="1" indent="-457200" algn="l">
              <a:buFont typeface="Arial" charset="0"/>
              <a:buChar char="•"/>
            </a:pPr>
            <a:r>
              <a:rPr lang="en-US" sz="2800" dirty="0" smtClean="0">
                <a:solidFill>
                  <a:schemeClr val="bg2">
                    <a:lumMod val="75000"/>
                  </a:schemeClr>
                </a:solidFill>
              </a:rPr>
              <a:t>LAPGAN </a:t>
            </a:r>
            <a:r>
              <a:rPr lang="mr-IN" sz="2800" dirty="0" smtClean="0">
                <a:solidFill>
                  <a:schemeClr val="bg2">
                    <a:lumMod val="75000"/>
                  </a:schemeClr>
                </a:solidFill>
              </a:rPr>
              <a:t>–</a:t>
            </a:r>
            <a:r>
              <a:rPr lang="en-US" sz="2800" dirty="0" smtClean="0">
                <a:solidFill>
                  <a:schemeClr val="bg2">
                    <a:lumMod val="75000"/>
                  </a:schemeClr>
                </a:solidFill>
              </a:rPr>
              <a:t> Laplacian Pyramid of Adversarial Networks</a:t>
            </a:r>
          </a:p>
          <a:p>
            <a:pPr marL="914400" lvl="1" indent="-457200" algn="l">
              <a:buFont typeface="Arial" charset="0"/>
              <a:buChar char="•"/>
            </a:pPr>
            <a:r>
              <a:rPr lang="en-US" sz="2800" dirty="0" smtClean="0">
                <a:solidFill>
                  <a:schemeClr val="bg2">
                    <a:lumMod val="75000"/>
                  </a:schemeClr>
                </a:solidFill>
              </a:rPr>
              <a:t>Adversarially Learned Inference</a:t>
            </a:r>
          </a:p>
          <a:p>
            <a:pPr marL="457200" indent="-457200" algn="l">
              <a:buFont typeface="Arial" charset="0"/>
              <a:buChar char="•"/>
            </a:pPr>
            <a:r>
              <a:rPr lang="en-US" sz="3200" b="1" dirty="0" smtClean="0">
                <a:solidFill>
                  <a:schemeClr val="accent5">
                    <a:lumMod val="40000"/>
                    <a:lumOff val="60000"/>
                  </a:schemeClr>
                </a:solidFill>
              </a:rPr>
              <a:t>Summary</a:t>
            </a:r>
          </a:p>
          <a:p>
            <a:pPr marL="457200" indent="-457200" algn="l">
              <a:buFont typeface="Arial" charset="0"/>
              <a:buChar char="•"/>
            </a:pPr>
            <a:endParaRPr lang="en-US" sz="2800" b="1" dirty="0" smtClean="0">
              <a:solidFill>
                <a:srgbClr val="FF0000"/>
              </a:solidFill>
            </a:endParaRPr>
          </a:p>
        </p:txBody>
      </p:sp>
    </p:spTree>
    <p:extLst>
      <p:ext uri="{BB962C8B-B14F-4D97-AF65-F5344CB8AC3E}">
        <p14:creationId xmlns:p14="http://schemas.microsoft.com/office/powerpoint/2010/main" val="172138007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rgbClr val="FF0000"/>
                </a:solidFill>
              </a:rPr>
              <a:t>Image-to-Image Translation</a:t>
            </a:r>
            <a:endParaRPr lang="en-US" b="1" dirty="0">
              <a:solidFill>
                <a:srgbClr val="FF0000"/>
              </a:solidFill>
            </a:endParaRPr>
          </a:p>
        </p:txBody>
      </p:sp>
      <p:sp>
        <p:nvSpPr>
          <p:cNvPr id="4" name="Footer Placeholder 3"/>
          <p:cNvSpPr>
            <a:spLocks noGrp="1"/>
          </p:cNvSpPr>
          <p:nvPr>
            <p:ph type="ftr" sz="quarter" idx="11"/>
          </p:nvPr>
        </p:nvSpPr>
        <p:spPr>
          <a:xfrm>
            <a:off x="838200" y="6311900"/>
            <a:ext cx="10515600" cy="409575"/>
          </a:xfrm>
        </p:spPr>
        <p:txBody>
          <a:bodyPr/>
          <a:lstStyle/>
          <a:p>
            <a:pPr algn="r"/>
            <a:r>
              <a:rPr lang="en-US" dirty="0" smtClean="0"/>
              <a:t>Isola, P., Zhu, J. Y., Zhou, T., &amp; </a:t>
            </a:r>
            <a:r>
              <a:rPr lang="en-US" dirty="0" err="1" smtClean="0"/>
              <a:t>Efros</a:t>
            </a:r>
            <a:r>
              <a:rPr lang="en-US" dirty="0" smtClean="0"/>
              <a:t>, A. A. “</a:t>
            </a:r>
            <a:r>
              <a:rPr lang="en-US" b="1" dirty="0" smtClean="0"/>
              <a:t>Image-to-image translation with conditional adversarial networks</a:t>
            </a:r>
            <a:r>
              <a:rPr lang="en-US" dirty="0" smtClean="0"/>
              <a:t>”. arXiv preprint arXiv:1611.07004. (2016).</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2951" y="1690688"/>
            <a:ext cx="10166098" cy="3821759"/>
          </a:xfrm>
          <a:prstGeom prst="rect">
            <a:avLst/>
          </a:prstGeom>
        </p:spPr>
      </p:pic>
      <p:sp>
        <p:nvSpPr>
          <p:cNvPr id="6" name="TextBox 5"/>
          <p:cNvSpPr txBox="1"/>
          <p:nvPr/>
        </p:nvSpPr>
        <p:spPr>
          <a:xfrm>
            <a:off x="9039769" y="5516371"/>
            <a:ext cx="2314031" cy="307777"/>
          </a:xfrm>
          <a:prstGeom prst="rect">
            <a:avLst/>
          </a:prstGeom>
          <a:noFill/>
        </p:spPr>
        <p:txBody>
          <a:bodyPr wrap="none" rtlCol="0">
            <a:spAutoFit/>
          </a:bodyPr>
          <a:lstStyle/>
          <a:p>
            <a:r>
              <a:rPr lang="en-US" sz="1400" dirty="0" smtClean="0"/>
              <a:t>Figure 1 in the original paper.</a:t>
            </a:r>
            <a:endParaRPr lang="en-US" sz="1400" dirty="0"/>
          </a:p>
        </p:txBody>
      </p:sp>
      <p:sp>
        <p:nvSpPr>
          <p:cNvPr id="3" name="TextBox 2"/>
          <p:cNvSpPr txBox="1"/>
          <p:nvPr/>
        </p:nvSpPr>
        <p:spPr>
          <a:xfrm>
            <a:off x="1012951" y="5742513"/>
            <a:ext cx="4422649" cy="400110"/>
          </a:xfrm>
          <a:prstGeom prst="rect">
            <a:avLst/>
          </a:prstGeom>
          <a:noFill/>
        </p:spPr>
        <p:txBody>
          <a:bodyPr wrap="square" rtlCol="0">
            <a:spAutoFit/>
          </a:bodyPr>
          <a:lstStyle/>
          <a:p>
            <a:r>
              <a:rPr lang="en-US" sz="2000" u="sng" dirty="0" smtClean="0">
                <a:solidFill>
                  <a:schemeClr val="accent5">
                    <a:lumMod val="75000"/>
                  </a:schemeClr>
                </a:solidFill>
                <a:hlinkClick r:id="rId4"/>
              </a:rPr>
              <a:t>Link to an interactive demo of this paper</a:t>
            </a:r>
            <a:endParaRPr lang="en-US" sz="2000" u="sng" dirty="0">
              <a:solidFill>
                <a:schemeClr val="accent5">
                  <a:lumMod val="75000"/>
                </a:schemeClr>
              </a:solidFill>
            </a:endParaRPr>
          </a:p>
        </p:txBody>
      </p:sp>
    </p:spTree>
    <p:extLst>
      <p:ext uri="{BB962C8B-B14F-4D97-AF65-F5344CB8AC3E}">
        <p14:creationId xmlns:p14="http://schemas.microsoft.com/office/powerpoint/2010/main" val="48233395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rgbClr val="FF0000"/>
                </a:solidFill>
              </a:rPr>
              <a:t>Image-to-Image Translation</a:t>
            </a:r>
          </a:p>
        </p:txBody>
      </p:sp>
      <p:sp>
        <p:nvSpPr>
          <p:cNvPr id="3" name="Content Placeholder 2"/>
          <p:cNvSpPr>
            <a:spLocks noGrp="1"/>
          </p:cNvSpPr>
          <p:nvPr>
            <p:ph idx="1"/>
          </p:nvPr>
        </p:nvSpPr>
        <p:spPr>
          <a:xfrm>
            <a:off x="838200" y="1825624"/>
            <a:ext cx="6057900" cy="4375883"/>
          </a:xfrm>
        </p:spPr>
        <p:txBody>
          <a:bodyPr>
            <a:noAutofit/>
          </a:bodyPr>
          <a:lstStyle/>
          <a:p>
            <a:r>
              <a:rPr lang="en-US" dirty="0" smtClean="0"/>
              <a:t>Architecture: </a:t>
            </a:r>
            <a:r>
              <a:rPr lang="en-US" i="1" dirty="0" smtClean="0"/>
              <a:t>DCGAN</a:t>
            </a:r>
            <a:r>
              <a:rPr lang="en-US" dirty="0" smtClean="0"/>
              <a:t>-based architecture</a:t>
            </a:r>
          </a:p>
          <a:p>
            <a:pPr marL="0" indent="0">
              <a:buNone/>
            </a:pPr>
            <a:endParaRPr lang="en-US" dirty="0"/>
          </a:p>
          <a:p>
            <a:r>
              <a:rPr lang="en-US" dirty="0" smtClean="0"/>
              <a:t>Training is conditioned on the images from the source domain.</a:t>
            </a:r>
          </a:p>
          <a:p>
            <a:endParaRPr lang="en-US" dirty="0"/>
          </a:p>
          <a:p>
            <a:r>
              <a:rPr lang="en-US" dirty="0" smtClean="0"/>
              <a:t>Conditional GANs provide an effective way to handle many complex domains without worrying about designing </a:t>
            </a:r>
            <a:r>
              <a:rPr lang="en-US" i="1" dirty="0" smtClean="0"/>
              <a:t>structured loss</a:t>
            </a:r>
            <a:r>
              <a:rPr lang="en-US" dirty="0" smtClean="0"/>
              <a:t> functions explicitly.</a:t>
            </a:r>
          </a:p>
        </p:txBody>
      </p:sp>
      <p:sp>
        <p:nvSpPr>
          <p:cNvPr id="5" name="Footer Placeholder 3"/>
          <p:cNvSpPr>
            <a:spLocks noGrp="1"/>
          </p:cNvSpPr>
          <p:nvPr>
            <p:ph type="ftr" sz="quarter" idx="11"/>
          </p:nvPr>
        </p:nvSpPr>
        <p:spPr>
          <a:xfrm>
            <a:off x="838200" y="6311900"/>
            <a:ext cx="10515600" cy="409575"/>
          </a:xfrm>
        </p:spPr>
        <p:txBody>
          <a:bodyPr/>
          <a:lstStyle/>
          <a:p>
            <a:pPr algn="r"/>
            <a:r>
              <a:rPr lang="en-US" dirty="0" smtClean="0"/>
              <a:t>Isola, P., Zhu, J. Y., Zhou, T., &amp; </a:t>
            </a:r>
            <a:r>
              <a:rPr lang="en-US" dirty="0" err="1" smtClean="0"/>
              <a:t>Efros</a:t>
            </a:r>
            <a:r>
              <a:rPr lang="en-US" dirty="0" smtClean="0"/>
              <a:t>, A. A. “</a:t>
            </a:r>
            <a:r>
              <a:rPr lang="en-US" b="1" dirty="0" smtClean="0"/>
              <a:t>Image-to-image translation with conditional adversarial networks</a:t>
            </a:r>
            <a:r>
              <a:rPr lang="en-US" dirty="0" smtClean="0"/>
              <a:t>”. arXiv preprint arXiv:1611.07004. (2016).</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73600" y="1690688"/>
            <a:ext cx="4280200" cy="3861485"/>
          </a:xfrm>
          <a:prstGeom prst="rect">
            <a:avLst/>
          </a:prstGeom>
        </p:spPr>
      </p:pic>
      <p:sp>
        <p:nvSpPr>
          <p:cNvPr id="7" name="TextBox 6"/>
          <p:cNvSpPr txBox="1"/>
          <p:nvPr/>
        </p:nvSpPr>
        <p:spPr>
          <a:xfrm>
            <a:off x="9039769" y="5552173"/>
            <a:ext cx="2314031" cy="307777"/>
          </a:xfrm>
          <a:prstGeom prst="rect">
            <a:avLst/>
          </a:prstGeom>
          <a:noFill/>
        </p:spPr>
        <p:txBody>
          <a:bodyPr wrap="none" rtlCol="0">
            <a:spAutoFit/>
          </a:bodyPr>
          <a:lstStyle/>
          <a:p>
            <a:r>
              <a:rPr lang="en-US" sz="1400" dirty="0" smtClean="0"/>
              <a:t>Figure 2 in the original paper.</a:t>
            </a:r>
          </a:p>
        </p:txBody>
      </p:sp>
    </p:spTree>
    <p:extLst>
      <p:ext uri="{BB962C8B-B14F-4D97-AF65-F5344CB8AC3E}">
        <p14:creationId xmlns:p14="http://schemas.microsoft.com/office/powerpoint/2010/main" val="24308791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rgbClr val="FF0000"/>
                </a:solidFill>
              </a:rPr>
              <a:t>Text-to-Image Synthesis</a:t>
            </a:r>
            <a:endParaRPr lang="en-US" b="1" dirty="0">
              <a:solidFill>
                <a:srgbClr val="FF0000"/>
              </a:solidFill>
            </a:endParaRP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571862" y="1482725"/>
            <a:ext cx="4781938" cy="4351338"/>
          </a:xfrm>
        </p:spPr>
      </p:pic>
      <p:sp>
        <p:nvSpPr>
          <p:cNvPr id="4" name="Footer Placeholder 3"/>
          <p:cNvSpPr>
            <a:spLocks noGrp="1"/>
          </p:cNvSpPr>
          <p:nvPr>
            <p:ph type="ftr" sz="quarter" idx="11"/>
          </p:nvPr>
        </p:nvSpPr>
        <p:spPr>
          <a:xfrm>
            <a:off x="838200" y="6311900"/>
            <a:ext cx="10515600" cy="409575"/>
          </a:xfrm>
        </p:spPr>
        <p:txBody>
          <a:bodyPr/>
          <a:lstStyle/>
          <a:p>
            <a:pPr algn="r"/>
            <a:r>
              <a:rPr lang="en-US" dirty="0"/>
              <a:t>Reed, S., </a:t>
            </a:r>
            <a:r>
              <a:rPr lang="en-US" dirty="0" err="1"/>
              <a:t>Akata</a:t>
            </a:r>
            <a:r>
              <a:rPr lang="en-US" dirty="0"/>
              <a:t>, Z., Yan, X., </a:t>
            </a:r>
            <a:r>
              <a:rPr lang="en-US" dirty="0" err="1"/>
              <a:t>Logeswaran</a:t>
            </a:r>
            <a:r>
              <a:rPr lang="en-US" dirty="0"/>
              <a:t>, L., Schiele, B., &amp; Lee, </a:t>
            </a:r>
            <a:r>
              <a:rPr lang="en-US" dirty="0" smtClean="0"/>
              <a:t>H. “</a:t>
            </a:r>
            <a:r>
              <a:rPr lang="en-US" b="1" dirty="0" smtClean="0"/>
              <a:t>Generative </a:t>
            </a:r>
            <a:r>
              <a:rPr lang="en-US" b="1" dirty="0"/>
              <a:t>adversarial text to image </a:t>
            </a:r>
            <a:r>
              <a:rPr lang="en-US" b="1" dirty="0" smtClean="0"/>
              <a:t>synthesis</a:t>
            </a:r>
            <a:r>
              <a:rPr lang="en-US" dirty="0" smtClean="0"/>
              <a:t>”. ICML (2016).</a:t>
            </a:r>
            <a:endParaRPr lang="en-US" dirty="0"/>
          </a:p>
        </p:txBody>
      </p:sp>
      <p:sp>
        <p:nvSpPr>
          <p:cNvPr id="6" name="TextBox 5"/>
          <p:cNvSpPr txBox="1"/>
          <p:nvPr/>
        </p:nvSpPr>
        <p:spPr>
          <a:xfrm>
            <a:off x="9039769" y="5832565"/>
            <a:ext cx="2314031" cy="307777"/>
          </a:xfrm>
          <a:prstGeom prst="rect">
            <a:avLst/>
          </a:prstGeom>
          <a:noFill/>
        </p:spPr>
        <p:txBody>
          <a:bodyPr wrap="none" rtlCol="0">
            <a:spAutoFit/>
          </a:bodyPr>
          <a:lstStyle/>
          <a:p>
            <a:r>
              <a:rPr lang="en-US" sz="1400" dirty="0" smtClean="0"/>
              <a:t>Figure 1 in the original paper.</a:t>
            </a:r>
            <a:endParaRPr lang="en-US" sz="1400" dirty="0"/>
          </a:p>
        </p:txBody>
      </p:sp>
      <p:sp>
        <p:nvSpPr>
          <p:cNvPr id="7" name="TextBox 6"/>
          <p:cNvSpPr txBox="1"/>
          <p:nvPr/>
        </p:nvSpPr>
        <p:spPr>
          <a:xfrm>
            <a:off x="1047750" y="1690688"/>
            <a:ext cx="5334000" cy="1815882"/>
          </a:xfrm>
          <a:prstGeom prst="rect">
            <a:avLst/>
          </a:prstGeom>
          <a:noFill/>
        </p:spPr>
        <p:txBody>
          <a:bodyPr wrap="square" rtlCol="0">
            <a:spAutoFit/>
          </a:bodyPr>
          <a:lstStyle/>
          <a:p>
            <a:r>
              <a:rPr lang="en-US" sz="2800" dirty="0" smtClean="0">
                <a:solidFill>
                  <a:schemeClr val="accent1">
                    <a:lumMod val="50000"/>
                  </a:schemeClr>
                </a:solidFill>
              </a:rPr>
              <a:t>Motivation</a:t>
            </a:r>
          </a:p>
          <a:p>
            <a:endParaRPr lang="en-US" sz="2800" dirty="0"/>
          </a:p>
          <a:p>
            <a:r>
              <a:rPr lang="en-US" sz="2800" dirty="0" smtClean="0"/>
              <a:t>Given a text description, generate images closely associated.</a:t>
            </a:r>
          </a:p>
        </p:txBody>
      </p:sp>
      <p:sp>
        <p:nvSpPr>
          <p:cNvPr id="3" name="TextBox 2"/>
          <p:cNvSpPr txBox="1"/>
          <p:nvPr/>
        </p:nvSpPr>
        <p:spPr>
          <a:xfrm>
            <a:off x="1047750" y="3785692"/>
            <a:ext cx="5334000" cy="2092881"/>
          </a:xfrm>
          <a:prstGeom prst="rect">
            <a:avLst/>
          </a:prstGeom>
          <a:noFill/>
        </p:spPr>
        <p:txBody>
          <a:bodyPr wrap="square" rtlCol="0">
            <a:spAutoFit/>
          </a:bodyPr>
          <a:lstStyle/>
          <a:p>
            <a:r>
              <a:rPr lang="en-US" sz="2800" dirty="0"/>
              <a:t>Uses a conditional GAN with the generator and discriminator being condition on “dense” text embedding.</a:t>
            </a:r>
          </a:p>
          <a:p>
            <a:endParaRPr lang="en-US" dirty="0"/>
          </a:p>
        </p:txBody>
      </p:sp>
    </p:spTree>
    <p:extLst>
      <p:ext uri="{BB962C8B-B14F-4D97-AF65-F5344CB8AC3E}">
        <p14:creationId xmlns:p14="http://schemas.microsoft.com/office/powerpoint/2010/main" val="1989664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rgbClr val="FF0000"/>
                </a:solidFill>
              </a:rPr>
              <a:t>Text-to-Image Synthesis</a:t>
            </a:r>
            <a:endParaRPr lang="en-US" b="1" dirty="0">
              <a:solidFill>
                <a:srgbClr val="FF0000"/>
              </a:solidFill>
            </a:endParaRPr>
          </a:p>
        </p:txBody>
      </p:sp>
      <p:sp>
        <p:nvSpPr>
          <p:cNvPr id="4" name="Footer Placeholder 3"/>
          <p:cNvSpPr>
            <a:spLocks noGrp="1"/>
          </p:cNvSpPr>
          <p:nvPr>
            <p:ph type="ftr" sz="quarter" idx="11"/>
          </p:nvPr>
        </p:nvSpPr>
        <p:spPr>
          <a:xfrm>
            <a:off x="838200" y="6311900"/>
            <a:ext cx="10515600" cy="409575"/>
          </a:xfrm>
        </p:spPr>
        <p:txBody>
          <a:bodyPr/>
          <a:lstStyle/>
          <a:p>
            <a:pPr algn="r"/>
            <a:r>
              <a:rPr lang="en-US" dirty="0"/>
              <a:t>Reed, S., </a:t>
            </a:r>
            <a:r>
              <a:rPr lang="en-US" dirty="0" err="1"/>
              <a:t>Akata</a:t>
            </a:r>
            <a:r>
              <a:rPr lang="en-US" dirty="0"/>
              <a:t>, Z., Yan, X., </a:t>
            </a:r>
            <a:r>
              <a:rPr lang="en-US" dirty="0" err="1"/>
              <a:t>Logeswaran</a:t>
            </a:r>
            <a:r>
              <a:rPr lang="en-US" dirty="0"/>
              <a:t>, L., Schiele, B., &amp; Lee, </a:t>
            </a:r>
            <a:r>
              <a:rPr lang="en-US" dirty="0" smtClean="0"/>
              <a:t>H. “</a:t>
            </a:r>
            <a:r>
              <a:rPr lang="en-US" b="1" dirty="0" smtClean="0"/>
              <a:t>Generative </a:t>
            </a:r>
            <a:r>
              <a:rPr lang="en-US" b="1" dirty="0"/>
              <a:t>adversarial text to image </a:t>
            </a:r>
            <a:r>
              <a:rPr lang="en-US" b="1" dirty="0" smtClean="0"/>
              <a:t>synthesis</a:t>
            </a:r>
            <a:r>
              <a:rPr lang="en-US" dirty="0" smtClean="0"/>
              <a:t>”. ICML (2016).</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1606307"/>
            <a:ext cx="10058400" cy="2750172"/>
          </a:xfrm>
          <a:prstGeom prst="rect">
            <a:avLst/>
          </a:prstGeom>
        </p:spPr>
      </p:pic>
      <p:sp>
        <p:nvSpPr>
          <p:cNvPr id="6" name="TextBox 5"/>
          <p:cNvSpPr txBox="1"/>
          <p:nvPr/>
        </p:nvSpPr>
        <p:spPr>
          <a:xfrm>
            <a:off x="8811169" y="4356479"/>
            <a:ext cx="2314031" cy="307777"/>
          </a:xfrm>
          <a:prstGeom prst="rect">
            <a:avLst/>
          </a:prstGeom>
          <a:noFill/>
        </p:spPr>
        <p:txBody>
          <a:bodyPr wrap="none" rtlCol="0">
            <a:spAutoFit/>
          </a:bodyPr>
          <a:lstStyle/>
          <a:p>
            <a:r>
              <a:rPr lang="en-US" sz="1400" dirty="0" smtClean="0"/>
              <a:t>Figure 2 in the original paper.</a:t>
            </a:r>
            <a:endParaRPr lang="en-US" sz="1400" dirty="0"/>
          </a:p>
        </p:txBody>
      </p:sp>
      <p:sp>
        <p:nvSpPr>
          <p:cNvPr id="7" name="Content Placeholder 6"/>
          <p:cNvSpPr>
            <a:spLocks noGrp="1"/>
          </p:cNvSpPr>
          <p:nvPr>
            <p:ph idx="1"/>
          </p:nvPr>
        </p:nvSpPr>
        <p:spPr>
          <a:xfrm>
            <a:off x="838200" y="4934130"/>
            <a:ext cx="4273062" cy="1065701"/>
          </a:xfrm>
        </p:spPr>
        <p:txBody>
          <a:bodyPr>
            <a:norm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400" dirty="0" smtClean="0">
                <a:solidFill>
                  <a:schemeClr val="accent1">
                    <a:lumMod val="50000"/>
                  </a:schemeClr>
                </a:solidFill>
              </a:rPr>
              <a:t>Positive Example:</a:t>
            </a:r>
          </a:p>
          <a:p>
            <a:pPr marL="0" marR="0" lvl="0" indent="0" defTabSz="914400" eaLnBrk="1" fontAlgn="auto" latinLnBrk="0" hangingPunct="1">
              <a:lnSpc>
                <a:spcPct val="100000"/>
              </a:lnSpc>
              <a:spcBef>
                <a:spcPts val="0"/>
              </a:spcBef>
              <a:spcAft>
                <a:spcPts val="0"/>
              </a:spcAft>
              <a:buClrTx/>
              <a:buSzTx/>
              <a:buFontTx/>
              <a:buNone/>
              <a:tabLst/>
              <a:defRPr/>
            </a:pPr>
            <a:r>
              <a:rPr lang="en-US" sz="2400" dirty="0" smtClean="0"/>
              <a:t>Real Image, Right Text</a:t>
            </a:r>
            <a:endParaRPr lang="en-US" sz="2400" dirty="0"/>
          </a:p>
        </p:txBody>
      </p:sp>
      <p:sp>
        <p:nvSpPr>
          <p:cNvPr id="8" name="Content Placeholder 6"/>
          <p:cNvSpPr txBox="1">
            <a:spLocks/>
          </p:cNvSpPr>
          <p:nvPr/>
        </p:nvSpPr>
        <p:spPr>
          <a:xfrm>
            <a:off x="6523893" y="4934130"/>
            <a:ext cx="4273062" cy="137777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0000"/>
              </a:lnSpc>
              <a:spcBef>
                <a:spcPts val="0"/>
              </a:spcBef>
              <a:buFontTx/>
              <a:buNone/>
            </a:pPr>
            <a:r>
              <a:rPr lang="en-US" sz="2400" dirty="0" smtClean="0">
                <a:solidFill>
                  <a:schemeClr val="accent1">
                    <a:lumMod val="50000"/>
                  </a:schemeClr>
                </a:solidFill>
              </a:rPr>
              <a:t>Negative Examples:</a:t>
            </a:r>
          </a:p>
          <a:p>
            <a:pPr marL="0" indent="0">
              <a:lnSpc>
                <a:spcPct val="100000"/>
              </a:lnSpc>
              <a:spcBef>
                <a:spcPts val="0"/>
              </a:spcBef>
              <a:buFontTx/>
              <a:buNone/>
            </a:pPr>
            <a:r>
              <a:rPr lang="en-US" sz="2400" dirty="0" smtClean="0"/>
              <a:t>Real Image, Wrong Text</a:t>
            </a:r>
          </a:p>
          <a:p>
            <a:pPr marL="0" indent="0">
              <a:lnSpc>
                <a:spcPct val="100000"/>
              </a:lnSpc>
              <a:spcBef>
                <a:spcPts val="0"/>
              </a:spcBef>
              <a:buFontTx/>
              <a:buNone/>
            </a:pPr>
            <a:r>
              <a:rPr lang="en-US" sz="2400" dirty="0" smtClean="0"/>
              <a:t>Fake Image, Right Text</a:t>
            </a:r>
            <a:endParaRPr lang="en-US" sz="2400" dirty="0"/>
          </a:p>
        </p:txBody>
      </p:sp>
    </p:spTree>
    <p:extLst>
      <p:ext uri="{BB962C8B-B14F-4D97-AF65-F5344CB8AC3E}">
        <p14:creationId xmlns:p14="http://schemas.microsoft.com/office/powerpoint/2010/main" val="431744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rgbClr val="FF0000"/>
                </a:solidFill>
              </a:rPr>
              <a:t>Face Aging with Conditional GANs</a:t>
            </a:r>
            <a:endParaRPr lang="en-US" b="1" dirty="0">
              <a:solidFill>
                <a:srgbClr val="FF0000"/>
              </a:solidFill>
            </a:endParaRP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8200" y="3295762"/>
            <a:ext cx="10515600" cy="2637106"/>
          </a:xfrm>
        </p:spPr>
      </p:pic>
      <p:sp>
        <p:nvSpPr>
          <p:cNvPr id="4" name="Footer Placeholder 3"/>
          <p:cNvSpPr>
            <a:spLocks noGrp="1"/>
          </p:cNvSpPr>
          <p:nvPr>
            <p:ph type="ftr" sz="quarter" idx="11"/>
          </p:nvPr>
        </p:nvSpPr>
        <p:spPr>
          <a:xfrm>
            <a:off x="838200" y="6311900"/>
            <a:ext cx="10515600" cy="409575"/>
          </a:xfrm>
        </p:spPr>
        <p:txBody>
          <a:bodyPr/>
          <a:lstStyle/>
          <a:p>
            <a:pPr algn="r"/>
            <a:r>
              <a:rPr lang="en-US" dirty="0" err="1"/>
              <a:t>Antipov</a:t>
            </a:r>
            <a:r>
              <a:rPr lang="en-US" dirty="0"/>
              <a:t>, G., </a:t>
            </a:r>
            <a:r>
              <a:rPr lang="en-US" dirty="0" err="1"/>
              <a:t>Baccouche</a:t>
            </a:r>
            <a:r>
              <a:rPr lang="en-US" dirty="0"/>
              <a:t>, M., &amp; </a:t>
            </a:r>
            <a:r>
              <a:rPr lang="en-US" dirty="0" err="1"/>
              <a:t>Dugelay</a:t>
            </a:r>
            <a:r>
              <a:rPr lang="en-US" dirty="0"/>
              <a:t>, J. L. (2017). </a:t>
            </a:r>
            <a:r>
              <a:rPr lang="en-US" dirty="0" smtClean="0"/>
              <a:t>“</a:t>
            </a:r>
            <a:r>
              <a:rPr lang="en-US" b="1" dirty="0" smtClean="0"/>
              <a:t>Face </a:t>
            </a:r>
            <a:r>
              <a:rPr lang="en-US" b="1" dirty="0"/>
              <a:t>Aging With Conditional Generative Adversarial </a:t>
            </a:r>
            <a:r>
              <a:rPr lang="en-US" b="1" dirty="0" smtClean="0"/>
              <a:t>Networks</a:t>
            </a:r>
            <a:r>
              <a:rPr lang="en-US" dirty="0" smtClean="0"/>
              <a:t>”. </a:t>
            </a:r>
            <a:r>
              <a:rPr lang="en-US" dirty="0"/>
              <a:t>arXiv preprint arXiv:1702.01983.</a:t>
            </a:r>
          </a:p>
        </p:txBody>
      </p:sp>
      <p:sp>
        <p:nvSpPr>
          <p:cNvPr id="6" name="TextBox 5"/>
          <p:cNvSpPr txBox="1"/>
          <p:nvPr/>
        </p:nvSpPr>
        <p:spPr>
          <a:xfrm>
            <a:off x="9039769" y="5932868"/>
            <a:ext cx="2314031" cy="307777"/>
          </a:xfrm>
          <a:prstGeom prst="rect">
            <a:avLst/>
          </a:prstGeom>
          <a:noFill/>
        </p:spPr>
        <p:txBody>
          <a:bodyPr wrap="none" rtlCol="0">
            <a:spAutoFit/>
          </a:bodyPr>
          <a:lstStyle/>
          <a:p>
            <a:r>
              <a:rPr lang="en-US" sz="1400" dirty="0" smtClean="0"/>
              <a:t>Figure 1 in the original paper.</a:t>
            </a:r>
            <a:endParaRPr lang="en-US" sz="1400" dirty="0"/>
          </a:p>
        </p:txBody>
      </p:sp>
      <p:sp>
        <p:nvSpPr>
          <p:cNvPr id="7" name="TextBox 6"/>
          <p:cNvSpPr txBox="1"/>
          <p:nvPr/>
        </p:nvSpPr>
        <p:spPr>
          <a:xfrm>
            <a:off x="838200" y="1690688"/>
            <a:ext cx="10515600" cy="1938992"/>
          </a:xfrm>
          <a:prstGeom prst="rect">
            <a:avLst/>
          </a:prstGeom>
          <a:noFill/>
        </p:spPr>
        <p:txBody>
          <a:bodyPr wrap="square" rtlCol="0">
            <a:spAutoFit/>
          </a:bodyPr>
          <a:lstStyle/>
          <a:p>
            <a:pPr marL="342900" indent="-342900">
              <a:buFont typeface="Arial" charset="0"/>
              <a:buChar char="•"/>
            </a:pPr>
            <a:r>
              <a:rPr lang="en-US" sz="2400" dirty="0" smtClean="0"/>
              <a:t>Differentiating Feature: Uses an </a:t>
            </a:r>
            <a:r>
              <a:rPr lang="en-US" sz="2400" i="1" dirty="0" smtClean="0"/>
              <a:t>Identity Preservation Optimization </a:t>
            </a:r>
            <a:r>
              <a:rPr lang="en-US" sz="2400" dirty="0" smtClean="0"/>
              <a:t>using an auxiliary network to get a better approximation of the latent code (z*) for an input image.</a:t>
            </a:r>
          </a:p>
          <a:p>
            <a:pPr marL="342900" indent="-342900">
              <a:buFont typeface="Arial" charset="0"/>
              <a:buChar char="•"/>
            </a:pPr>
            <a:r>
              <a:rPr lang="en-US" sz="2400" dirty="0" smtClean="0"/>
              <a:t>Latent code is then conditioned on a discrete (one-hot) embedding of age categories.</a:t>
            </a:r>
          </a:p>
        </p:txBody>
      </p:sp>
    </p:spTree>
    <p:extLst>
      <p:ext uri="{BB962C8B-B14F-4D97-AF65-F5344CB8AC3E}">
        <p14:creationId xmlns:p14="http://schemas.microsoft.com/office/powerpoint/2010/main" val="110060762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rgbClr val="FF0000"/>
                </a:solidFill>
              </a:rPr>
              <a:t>Face Aging with Conditional GANs</a:t>
            </a:r>
            <a:endParaRPr lang="en-US" b="1" dirty="0">
              <a:solidFill>
                <a:srgbClr val="FF0000"/>
              </a:solidFill>
            </a:endParaRP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8200" y="1924121"/>
            <a:ext cx="10515600" cy="3582846"/>
          </a:xfrm>
        </p:spPr>
      </p:pic>
      <p:sp>
        <p:nvSpPr>
          <p:cNvPr id="4" name="Footer Placeholder 3"/>
          <p:cNvSpPr>
            <a:spLocks noGrp="1"/>
          </p:cNvSpPr>
          <p:nvPr>
            <p:ph type="ftr" sz="quarter" idx="11"/>
          </p:nvPr>
        </p:nvSpPr>
        <p:spPr>
          <a:xfrm>
            <a:off x="838200" y="6311900"/>
            <a:ext cx="10515600" cy="409575"/>
          </a:xfrm>
        </p:spPr>
        <p:txBody>
          <a:bodyPr/>
          <a:lstStyle/>
          <a:p>
            <a:pPr algn="r"/>
            <a:r>
              <a:rPr lang="en-US" dirty="0" err="1"/>
              <a:t>Antipov</a:t>
            </a:r>
            <a:r>
              <a:rPr lang="en-US" dirty="0"/>
              <a:t>, G., </a:t>
            </a:r>
            <a:r>
              <a:rPr lang="en-US" dirty="0" err="1"/>
              <a:t>Baccouche</a:t>
            </a:r>
            <a:r>
              <a:rPr lang="en-US" dirty="0"/>
              <a:t>, M., &amp; </a:t>
            </a:r>
            <a:r>
              <a:rPr lang="en-US" dirty="0" err="1"/>
              <a:t>Dugelay</a:t>
            </a:r>
            <a:r>
              <a:rPr lang="en-US" dirty="0"/>
              <a:t>, J. L. (2017). </a:t>
            </a:r>
            <a:r>
              <a:rPr lang="en-US" dirty="0" smtClean="0"/>
              <a:t>“</a:t>
            </a:r>
            <a:r>
              <a:rPr lang="en-US" b="1" dirty="0" smtClean="0"/>
              <a:t>Face </a:t>
            </a:r>
            <a:r>
              <a:rPr lang="en-US" b="1" dirty="0"/>
              <a:t>Aging With Conditional Generative Adversarial </a:t>
            </a:r>
            <a:r>
              <a:rPr lang="en-US" b="1" dirty="0" smtClean="0"/>
              <a:t>Networks</a:t>
            </a:r>
            <a:r>
              <a:rPr lang="en-US" dirty="0" smtClean="0"/>
              <a:t>”. </a:t>
            </a:r>
            <a:r>
              <a:rPr lang="en-US" dirty="0"/>
              <a:t>arXiv preprint arXiv:1702.01983.</a:t>
            </a:r>
          </a:p>
        </p:txBody>
      </p:sp>
      <p:sp>
        <p:nvSpPr>
          <p:cNvPr id="6" name="TextBox 5"/>
          <p:cNvSpPr txBox="1"/>
          <p:nvPr/>
        </p:nvSpPr>
        <p:spPr>
          <a:xfrm>
            <a:off x="9039769" y="5506967"/>
            <a:ext cx="2314031" cy="307777"/>
          </a:xfrm>
          <a:prstGeom prst="rect">
            <a:avLst/>
          </a:prstGeom>
          <a:noFill/>
        </p:spPr>
        <p:txBody>
          <a:bodyPr wrap="none" rtlCol="0">
            <a:spAutoFit/>
          </a:bodyPr>
          <a:lstStyle/>
          <a:p>
            <a:r>
              <a:rPr lang="en-US" sz="1400" dirty="0" smtClean="0"/>
              <a:t>Figure 3 in the original paper.</a:t>
            </a:r>
            <a:endParaRPr lang="en-US" sz="1400" dirty="0"/>
          </a:p>
        </p:txBody>
      </p:sp>
    </p:spTree>
    <p:extLst>
      <p:ext uri="{BB962C8B-B14F-4D97-AF65-F5344CB8AC3E}">
        <p14:creationId xmlns:p14="http://schemas.microsoft.com/office/powerpoint/2010/main" val="203648970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rgbClr val="FF0000"/>
                </a:solidFill>
              </a:rPr>
              <a:t>Conditional GANs</a:t>
            </a:r>
            <a:endParaRPr lang="en-US" b="1" dirty="0">
              <a:solidFill>
                <a:srgbClr val="FF0000"/>
              </a:solidFill>
            </a:endParaRPr>
          </a:p>
        </p:txBody>
      </p:sp>
      <p:sp>
        <p:nvSpPr>
          <p:cNvPr id="3" name="Content Placeholder 2"/>
          <p:cNvSpPr>
            <a:spLocks noGrp="1"/>
          </p:cNvSpPr>
          <p:nvPr>
            <p:ph idx="1"/>
          </p:nvPr>
        </p:nvSpPr>
        <p:spPr>
          <a:xfrm>
            <a:off x="838200" y="1825624"/>
            <a:ext cx="4349620" cy="4486276"/>
          </a:xfrm>
        </p:spPr>
        <p:txBody>
          <a:bodyPr/>
          <a:lstStyle/>
          <a:p>
            <a:pPr marL="0" indent="0">
              <a:buNone/>
            </a:pPr>
            <a:r>
              <a:rPr lang="en-US" dirty="0" smtClean="0">
                <a:solidFill>
                  <a:schemeClr val="tx2"/>
                </a:solidFill>
              </a:rPr>
              <a:t>Conditional Model Collapse</a:t>
            </a:r>
          </a:p>
          <a:p>
            <a:r>
              <a:rPr lang="en-US" sz="2400" dirty="0" smtClean="0"/>
              <a:t>Scenario observed when the Conditional GAN starts </a:t>
            </a:r>
            <a:r>
              <a:rPr lang="en-US" sz="2400" i="1" dirty="0" smtClean="0"/>
              <a:t>ignoring</a:t>
            </a:r>
            <a:r>
              <a:rPr lang="en-US" sz="2400" dirty="0" smtClean="0"/>
              <a:t> either the code (c) or the noise variables (z).</a:t>
            </a:r>
          </a:p>
          <a:p>
            <a:r>
              <a:rPr lang="en-US" sz="2400" dirty="0" smtClean="0"/>
              <a:t>This limits the diversity of images generated</a:t>
            </a:r>
            <a:r>
              <a:rPr lang="en-US" dirty="0" smtClean="0"/>
              <a:t>.</a:t>
            </a:r>
          </a:p>
        </p:txBody>
      </p:sp>
      <p:sp>
        <p:nvSpPr>
          <p:cNvPr id="4" name="Footer Placeholder 3"/>
          <p:cNvSpPr>
            <a:spLocks noGrp="1"/>
          </p:cNvSpPr>
          <p:nvPr>
            <p:ph type="ftr" sz="quarter" idx="11"/>
          </p:nvPr>
        </p:nvSpPr>
        <p:spPr>
          <a:xfrm>
            <a:off x="838200" y="6311900"/>
            <a:ext cx="10515600" cy="409575"/>
          </a:xfrm>
        </p:spPr>
        <p:txBody>
          <a:bodyPr/>
          <a:lstStyle/>
          <a:p>
            <a:pPr algn="r"/>
            <a:r>
              <a:rPr lang="en-US" dirty="0" smtClean="0"/>
              <a:t>Mirza, Mehdi, and Simon </a:t>
            </a:r>
            <a:r>
              <a:rPr lang="en-US" dirty="0" err="1" smtClean="0"/>
              <a:t>Osindero</a:t>
            </a:r>
            <a:r>
              <a:rPr lang="en-US" dirty="0" smtClean="0"/>
              <a:t>. Conditional generative adversarial nets. arXiv preprint arXiv:1411.1784 (2014).</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1754" y="2127549"/>
            <a:ext cx="6367678" cy="3747489"/>
          </a:xfrm>
          <a:prstGeom prst="rect">
            <a:avLst/>
          </a:prstGeom>
        </p:spPr>
      </p:pic>
      <p:sp>
        <p:nvSpPr>
          <p:cNvPr id="6" name="TextBox 5"/>
          <p:cNvSpPr txBox="1"/>
          <p:nvPr/>
        </p:nvSpPr>
        <p:spPr>
          <a:xfrm>
            <a:off x="11068083" y="5887592"/>
            <a:ext cx="711349" cy="307777"/>
          </a:xfrm>
          <a:prstGeom prst="rect">
            <a:avLst/>
          </a:prstGeom>
          <a:noFill/>
        </p:spPr>
        <p:txBody>
          <a:bodyPr wrap="none" rtlCol="0">
            <a:spAutoFit/>
          </a:bodyPr>
          <a:lstStyle/>
          <a:p>
            <a:r>
              <a:rPr lang="en-US" sz="1400" dirty="0" smtClean="0"/>
              <a:t>Credit?</a:t>
            </a:r>
            <a:endParaRPr lang="en-US" sz="1400" dirty="0"/>
          </a:p>
        </p:txBody>
      </p:sp>
    </p:spTree>
    <p:extLst>
      <p:ext uri="{BB962C8B-B14F-4D97-AF65-F5344CB8AC3E}">
        <p14:creationId xmlns:p14="http://schemas.microsoft.com/office/powerpoint/2010/main" val="23397595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14375"/>
          </a:xfrm>
        </p:spPr>
        <p:txBody>
          <a:bodyPr>
            <a:normAutofit/>
          </a:bodyPr>
          <a:lstStyle/>
          <a:p>
            <a:pPr algn="ctr"/>
            <a:r>
              <a:rPr lang="en-US" b="1" dirty="0" smtClean="0">
                <a:solidFill>
                  <a:srgbClr val="FF0000"/>
                </a:solidFill>
              </a:rPr>
              <a:t>Magic of GANs</a:t>
            </a:r>
            <a:r>
              <a:rPr lang="is-IS" b="1" dirty="0" smtClean="0">
                <a:solidFill>
                  <a:srgbClr val="FF0000"/>
                </a:solidFill>
              </a:rPr>
              <a:t>…</a:t>
            </a:r>
            <a:endParaRPr lang="en-US" b="1" dirty="0">
              <a:solidFill>
                <a:srgbClr val="FF0000"/>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0410" y="2045739"/>
            <a:ext cx="3327400" cy="42418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99213" y="2045739"/>
            <a:ext cx="3340100" cy="4318000"/>
          </a:xfrm>
          <a:prstGeom prst="rect">
            <a:avLst/>
          </a:prstGeom>
        </p:spPr>
      </p:pic>
      <p:sp>
        <p:nvSpPr>
          <p:cNvPr id="6" name="Footer Placeholder 5"/>
          <p:cNvSpPr>
            <a:spLocks noGrp="1"/>
          </p:cNvSpPr>
          <p:nvPr>
            <p:ph type="ftr" sz="quarter" idx="11"/>
          </p:nvPr>
        </p:nvSpPr>
        <p:spPr>
          <a:xfrm>
            <a:off x="1108020" y="6435470"/>
            <a:ext cx="11045220" cy="365125"/>
          </a:xfrm>
        </p:spPr>
        <p:txBody>
          <a:bodyPr/>
          <a:lstStyle/>
          <a:p>
            <a:pPr fontAlgn="t"/>
            <a:r>
              <a:rPr lang="en-US" dirty="0" err="1">
                <a:solidFill>
                  <a:prstClr val="black">
                    <a:lumMod val="50000"/>
                    <a:lumOff val="50000"/>
                  </a:prstClr>
                </a:solidFill>
              </a:rPr>
              <a:t>Lotter</a:t>
            </a:r>
            <a:r>
              <a:rPr lang="en-US" dirty="0">
                <a:solidFill>
                  <a:prstClr val="black">
                    <a:lumMod val="50000"/>
                    <a:lumOff val="50000"/>
                  </a:prstClr>
                </a:solidFill>
              </a:rPr>
              <a:t>, William, Gabriel </a:t>
            </a:r>
            <a:r>
              <a:rPr lang="en-US" dirty="0" err="1">
                <a:solidFill>
                  <a:prstClr val="black">
                    <a:lumMod val="50000"/>
                    <a:lumOff val="50000"/>
                  </a:prstClr>
                </a:solidFill>
              </a:rPr>
              <a:t>Kreiman</a:t>
            </a:r>
            <a:r>
              <a:rPr lang="en-US" dirty="0">
                <a:solidFill>
                  <a:prstClr val="black">
                    <a:lumMod val="50000"/>
                    <a:lumOff val="50000"/>
                  </a:prstClr>
                </a:solidFill>
              </a:rPr>
              <a:t>, and David Cox. "Unsupervised learning of visual structure using predictive generative networks." </a:t>
            </a:r>
            <a:r>
              <a:rPr lang="en-US" i="1" dirty="0" err="1">
                <a:solidFill>
                  <a:prstClr val="black">
                    <a:lumMod val="50000"/>
                    <a:lumOff val="50000"/>
                  </a:prstClr>
                </a:solidFill>
              </a:rPr>
              <a:t>arXiv</a:t>
            </a:r>
            <a:r>
              <a:rPr lang="en-US" i="1" dirty="0">
                <a:solidFill>
                  <a:prstClr val="black">
                    <a:lumMod val="50000"/>
                    <a:lumOff val="50000"/>
                  </a:prstClr>
                </a:solidFill>
              </a:rPr>
              <a:t> preprint arXiv:1511.06380</a:t>
            </a:r>
            <a:r>
              <a:rPr lang="en-US" dirty="0">
                <a:solidFill>
                  <a:prstClr val="black">
                    <a:lumMod val="50000"/>
                    <a:lumOff val="50000"/>
                  </a:prstClr>
                </a:solidFill>
              </a:rPr>
              <a:t> (2015</a:t>
            </a:r>
            <a:r>
              <a:rPr lang="en-US" dirty="0" smtClean="0">
                <a:solidFill>
                  <a:prstClr val="black">
                    <a:lumMod val="50000"/>
                    <a:lumOff val="50000"/>
                  </a:prstClr>
                </a:solidFill>
              </a:rPr>
              <a:t>).</a:t>
            </a:r>
            <a:endParaRPr lang="en-US" dirty="0">
              <a:solidFill>
                <a:prstClr val="black">
                  <a:lumMod val="50000"/>
                  <a:lumOff val="50000"/>
                </a:prstClr>
              </a:solidFill>
            </a:endParaRPr>
          </a:p>
        </p:txBody>
      </p:sp>
    </p:spTree>
    <p:extLst>
      <p:ext uri="{BB962C8B-B14F-4D97-AF65-F5344CB8AC3E}">
        <p14:creationId xmlns:p14="http://schemas.microsoft.com/office/powerpoint/2010/main" val="1011969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81121" y="-1342870"/>
            <a:ext cx="9144000" cy="2387600"/>
          </a:xfrm>
        </p:spPr>
        <p:txBody>
          <a:bodyPr>
            <a:normAutofit/>
          </a:bodyPr>
          <a:lstStyle/>
          <a:p>
            <a:r>
              <a:rPr lang="en-US" sz="4800" b="1" dirty="0" smtClean="0">
                <a:solidFill>
                  <a:srgbClr val="FF0000"/>
                </a:solidFill>
              </a:rPr>
              <a:t>Part 3</a:t>
            </a:r>
            <a:endParaRPr lang="en-US" sz="4800" b="1" dirty="0">
              <a:solidFill>
                <a:srgbClr val="FF0000"/>
              </a:solidFill>
            </a:endParaRPr>
          </a:p>
        </p:txBody>
      </p:sp>
      <p:sp>
        <p:nvSpPr>
          <p:cNvPr id="3" name="Subtitle 2"/>
          <p:cNvSpPr>
            <a:spLocks noGrp="1"/>
          </p:cNvSpPr>
          <p:nvPr>
            <p:ph type="subTitle" idx="1"/>
          </p:nvPr>
        </p:nvSpPr>
        <p:spPr>
          <a:xfrm>
            <a:off x="972672" y="1349013"/>
            <a:ext cx="9973233" cy="5136846"/>
          </a:xfrm>
        </p:spPr>
        <p:txBody>
          <a:bodyPr>
            <a:noAutofit/>
          </a:bodyPr>
          <a:lstStyle/>
          <a:p>
            <a:pPr marL="457200" indent="-457200" algn="l">
              <a:buFont typeface="Arial" charset="0"/>
              <a:buChar char="•"/>
            </a:pPr>
            <a:r>
              <a:rPr lang="en-US" sz="3200" b="1" dirty="0" smtClean="0">
                <a:solidFill>
                  <a:schemeClr val="accent5">
                    <a:lumMod val="40000"/>
                    <a:lumOff val="60000"/>
                  </a:schemeClr>
                </a:solidFill>
              </a:rPr>
              <a:t>Conditional GANs</a:t>
            </a:r>
          </a:p>
          <a:p>
            <a:pPr marL="457200" indent="-457200" algn="l">
              <a:buFont typeface="Arial" charset="0"/>
              <a:buChar char="•"/>
            </a:pPr>
            <a:r>
              <a:rPr lang="en-US" sz="3200" b="1" dirty="0" smtClean="0">
                <a:solidFill>
                  <a:schemeClr val="accent5">
                    <a:lumMod val="40000"/>
                    <a:lumOff val="60000"/>
                  </a:schemeClr>
                </a:solidFill>
              </a:rPr>
              <a:t>Applications</a:t>
            </a:r>
          </a:p>
          <a:p>
            <a:pPr marL="914400" lvl="1" indent="-457200" algn="l">
              <a:buFont typeface="Arial" charset="0"/>
              <a:buChar char="•"/>
            </a:pPr>
            <a:r>
              <a:rPr lang="en-US" sz="2800" dirty="0" smtClean="0">
                <a:solidFill>
                  <a:schemeClr val="bg2">
                    <a:lumMod val="75000"/>
                  </a:schemeClr>
                </a:solidFill>
              </a:rPr>
              <a:t>Image-to-Image Translation</a:t>
            </a:r>
          </a:p>
          <a:p>
            <a:pPr marL="914400" lvl="1" indent="-457200" algn="l">
              <a:buFont typeface="Arial" charset="0"/>
              <a:buChar char="•"/>
            </a:pPr>
            <a:r>
              <a:rPr lang="en-US" sz="2800" dirty="0" smtClean="0">
                <a:solidFill>
                  <a:schemeClr val="bg2">
                    <a:lumMod val="75000"/>
                  </a:schemeClr>
                </a:solidFill>
              </a:rPr>
              <a:t>Text-to-Image Synthesis</a:t>
            </a:r>
          </a:p>
          <a:p>
            <a:pPr marL="914400" lvl="1" indent="-457200" algn="l">
              <a:buFont typeface="Arial" charset="0"/>
              <a:buChar char="•"/>
            </a:pPr>
            <a:r>
              <a:rPr lang="en-US" sz="2800" dirty="0" smtClean="0">
                <a:solidFill>
                  <a:schemeClr val="bg2">
                    <a:lumMod val="75000"/>
                  </a:schemeClr>
                </a:solidFill>
              </a:rPr>
              <a:t>Face Aging</a:t>
            </a:r>
          </a:p>
          <a:p>
            <a:pPr marL="457200" indent="-457200" algn="l">
              <a:buFont typeface="Arial" charset="0"/>
              <a:buChar char="•"/>
            </a:pPr>
            <a:r>
              <a:rPr lang="en-US" sz="3200" b="1" dirty="0" smtClean="0">
                <a:solidFill>
                  <a:schemeClr val="accent5">
                    <a:lumMod val="50000"/>
                  </a:schemeClr>
                </a:solidFill>
              </a:rPr>
              <a:t>Advanced GAN Extensions</a:t>
            </a:r>
          </a:p>
          <a:p>
            <a:pPr marL="914400" lvl="1" indent="-457200" algn="l">
              <a:buFont typeface="Arial" charset="0"/>
              <a:buChar char="•"/>
            </a:pPr>
            <a:r>
              <a:rPr lang="en-US" sz="2800" dirty="0" smtClean="0"/>
              <a:t>Coupled GAN</a:t>
            </a:r>
          </a:p>
          <a:p>
            <a:pPr marL="914400" lvl="1" indent="-457200" algn="l">
              <a:buFont typeface="Arial" charset="0"/>
              <a:buChar char="•"/>
            </a:pPr>
            <a:r>
              <a:rPr lang="en-US" sz="2800" dirty="0" smtClean="0"/>
              <a:t>LAPGAN </a:t>
            </a:r>
            <a:r>
              <a:rPr lang="mr-IN" sz="2800" dirty="0" smtClean="0"/>
              <a:t>–</a:t>
            </a:r>
            <a:r>
              <a:rPr lang="en-US" sz="2800" dirty="0" smtClean="0"/>
              <a:t> Laplacian Pyramid of Adversarial Networks</a:t>
            </a:r>
          </a:p>
          <a:p>
            <a:pPr marL="914400" lvl="1" indent="-457200" algn="l">
              <a:buFont typeface="Arial" charset="0"/>
              <a:buChar char="•"/>
            </a:pPr>
            <a:r>
              <a:rPr lang="en-US" sz="2800" dirty="0" smtClean="0"/>
              <a:t>Adversarially Learned Inference</a:t>
            </a:r>
          </a:p>
          <a:p>
            <a:pPr marL="457200" indent="-457200" algn="l">
              <a:buFont typeface="Arial" charset="0"/>
              <a:buChar char="•"/>
            </a:pPr>
            <a:r>
              <a:rPr lang="en-US" sz="3200" b="1" dirty="0" smtClean="0">
                <a:solidFill>
                  <a:schemeClr val="accent5">
                    <a:lumMod val="40000"/>
                    <a:lumOff val="60000"/>
                  </a:schemeClr>
                </a:solidFill>
              </a:rPr>
              <a:t>Summary</a:t>
            </a:r>
          </a:p>
          <a:p>
            <a:pPr marL="457200" indent="-457200" algn="l">
              <a:buFont typeface="Arial" charset="0"/>
              <a:buChar char="•"/>
            </a:pPr>
            <a:endParaRPr lang="en-US" sz="2800" b="1" dirty="0" smtClean="0">
              <a:solidFill>
                <a:srgbClr val="FF0000"/>
              </a:solidFill>
            </a:endParaRPr>
          </a:p>
        </p:txBody>
      </p:sp>
    </p:spTree>
    <p:extLst>
      <p:ext uri="{BB962C8B-B14F-4D97-AF65-F5344CB8AC3E}">
        <p14:creationId xmlns:p14="http://schemas.microsoft.com/office/powerpoint/2010/main" val="202227688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rgbClr val="FF0000"/>
                </a:solidFill>
              </a:rPr>
              <a:t>Coupled GAN</a:t>
            </a:r>
            <a:endParaRPr lang="en-US" b="1" dirty="0">
              <a:solidFill>
                <a:srgbClr val="FF0000"/>
              </a:solidFill>
            </a:endParaRPr>
          </a:p>
        </p:txBody>
      </p:sp>
      <p:sp>
        <p:nvSpPr>
          <p:cNvPr id="3" name="Content Placeholder 2"/>
          <p:cNvSpPr>
            <a:spLocks noGrp="1"/>
          </p:cNvSpPr>
          <p:nvPr>
            <p:ph idx="1"/>
          </p:nvPr>
        </p:nvSpPr>
        <p:spPr>
          <a:xfrm>
            <a:off x="838200" y="4132578"/>
            <a:ext cx="10515600" cy="1904146"/>
          </a:xfrm>
        </p:spPr>
        <p:txBody>
          <a:bodyPr/>
          <a:lstStyle/>
          <a:p>
            <a:r>
              <a:rPr lang="en-US" dirty="0" smtClean="0"/>
              <a:t>Learning a </a:t>
            </a:r>
            <a:r>
              <a:rPr lang="en-US" i="1" dirty="0" smtClean="0"/>
              <a:t>joint distribution </a:t>
            </a:r>
            <a:r>
              <a:rPr lang="en-US" dirty="0" smtClean="0"/>
              <a:t>of </a:t>
            </a:r>
            <a:r>
              <a:rPr lang="en-US" i="1" dirty="0" smtClean="0"/>
              <a:t>multi-domain</a:t>
            </a:r>
            <a:r>
              <a:rPr lang="en-US" dirty="0" smtClean="0"/>
              <a:t> images.</a:t>
            </a:r>
          </a:p>
          <a:p>
            <a:r>
              <a:rPr lang="en-US" dirty="0" smtClean="0"/>
              <a:t>Using GANs to learn the joint distribution with samples drawn from the marginal distributions.</a:t>
            </a:r>
          </a:p>
          <a:p>
            <a:r>
              <a:rPr lang="en-US" dirty="0" smtClean="0"/>
              <a:t>Direct applications in domain adaptation and image translation.</a:t>
            </a:r>
            <a:endParaRPr lang="en-US" dirty="0"/>
          </a:p>
        </p:txBody>
      </p:sp>
      <p:sp>
        <p:nvSpPr>
          <p:cNvPr id="4" name="Footer Placeholder 3"/>
          <p:cNvSpPr>
            <a:spLocks noGrp="1"/>
          </p:cNvSpPr>
          <p:nvPr>
            <p:ph type="ftr" sz="quarter" idx="11"/>
          </p:nvPr>
        </p:nvSpPr>
        <p:spPr>
          <a:xfrm>
            <a:off x="838200" y="6311900"/>
            <a:ext cx="10515600" cy="409575"/>
          </a:xfrm>
        </p:spPr>
        <p:txBody>
          <a:bodyPr/>
          <a:lstStyle/>
          <a:p>
            <a:pPr algn="r"/>
            <a:r>
              <a:rPr lang="en-US" dirty="0" smtClean="0"/>
              <a:t>Liu, Ming-Yu, and </a:t>
            </a:r>
            <a:r>
              <a:rPr lang="en-US" dirty="0" err="1" smtClean="0"/>
              <a:t>Oncel</a:t>
            </a:r>
            <a:r>
              <a:rPr lang="en-US" dirty="0" smtClean="0"/>
              <a:t> </a:t>
            </a:r>
            <a:r>
              <a:rPr lang="en-US" dirty="0" err="1" smtClean="0"/>
              <a:t>Tuzel</a:t>
            </a:r>
            <a:r>
              <a:rPr lang="en-US" dirty="0" smtClean="0"/>
              <a:t>. “</a:t>
            </a:r>
            <a:r>
              <a:rPr lang="en-US" b="1" dirty="0" smtClean="0"/>
              <a:t>Coupled generative adversarial networks</a:t>
            </a:r>
            <a:r>
              <a:rPr lang="en-US" dirty="0" smtClean="0"/>
              <a:t>”. NIPS (2016).</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1580160"/>
            <a:ext cx="10058400" cy="2125334"/>
          </a:xfrm>
          <a:prstGeom prst="rect">
            <a:avLst/>
          </a:prstGeom>
        </p:spPr>
      </p:pic>
      <p:sp>
        <p:nvSpPr>
          <p:cNvPr id="6" name="TextBox 5"/>
          <p:cNvSpPr txBox="1"/>
          <p:nvPr/>
        </p:nvSpPr>
        <p:spPr>
          <a:xfrm>
            <a:off x="8582569" y="3705494"/>
            <a:ext cx="2314031" cy="307777"/>
          </a:xfrm>
          <a:prstGeom prst="rect">
            <a:avLst/>
          </a:prstGeom>
          <a:noFill/>
        </p:spPr>
        <p:txBody>
          <a:bodyPr wrap="none" rtlCol="0">
            <a:spAutoFit/>
          </a:bodyPr>
          <a:lstStyle/>
          <a:p>
            <a:r>
              <a:rPr lang="en-US" sz="1400" dirty="0" smtClean="0"/>
              <a:t>Figure 2 in the original paper.</a:t>
            </a:r>
            <a:endParaRPr lang="en-US" sz="1400" dirty="0"/>
          </a:p>
        </p:txBody>
      </p:sp>
    </p:spTree>
    <p:extLst>
      <p:ext uri="{BB962C8B-B14F-4D97-AF65-F5344CB8AC3E}">
        <p14:creationId xmlns:p14="http://schemas.microsoft.com/office/powerpoint/2010/main" val="718149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rgbClr val="FF0000"/>
                </a:solidFill>
              </a:rPr>
              <a:t>Coupled GANs</a:t>
            </a:r>
            <a:endParaRPr lang="en-US" b="1" dirty="0">
              <a:solidFill>
                <a:srgbClr val="FF0000"/>
              </a:solidFill>
            </a:endParaRPr>
          </a:p>
        </p:txBody>
      </p:sp>
      <p:sp>
        <p:nvSpPr>
          <p:cNvPr id="3" name="Content Placeholder 2"/>
          <p:cNvSpPr>
            <a:spLocks noGrp="1"/>
          </p:cNvSpPr>
          <p:nvPr>
            <p:ph idx="1"/>
          </p:nvPr>
        </p:nvSpPr>
        <p:spPr/>
        <p:txBody>
          <a:bodyPr/>
          <a:lstStyle/>
          <a:p>
            <a:r>
              <a:rPr lang="en-US" dirty="0" smtClean="0"/>
              <a:t>Architecture</a:t>
            </a:r>
            <a:endParaRPr lang="en-US" dirty="0"/>
          </a:p>
        </p:txBody>
      </p:sp>
      <p:sp>
        <p:nvSpPr>
          <p:cNvPr id="4" name="Footer Placeholder 3"/>
          <p:cNvSpPr>
            <a:spLocks noGrp="1"/>
          </p:cNvSpPr>
          <p:nvPr>
            <p:ph type="ftr" sz="quarter" idx="11"/>
          </p:nvPr>
        </p:nvSpPr>
        <p:spPr>
          <a:xfrm>
            <a:off x="838200" y="6311900"/>
            <a:ext cx="10515600" cy="409575"/>
          </a:xfrm>
        </p:spPr>
        <p:txBody>
          <a:bodyPr/>
          <a:lstStyle/>
          <a:p>
            <a:pPr algn="r"/>
            <a:r>
              <a:rPr lang="en-US" dirty="0" smtClean="0"/>
              <a:t>Liu, Ming-Yu, and </a:t>
            </a:r>
            <a:r>
              <a:rPr lang="en-US" dirty="0" err="1" smtClean="0"/>
              <a:t>Oncel</a:t>
            </a:r>
            <a:r>
              <a:rPr lang="en-US" dirty="0" smtClean="0"/>
              <a:t> </a:t>
            </a:r>
            <a:r>
              <a:rPr lang="en-US" dirty="0" err="1" smtClean="0"/>
              <a:t>Tuzel</a:t>
            </a:r>
            <a:r>
              <a:rPr lang="en-US" dirty="0" smtClean="0"/>
              <a:t>. “</a:t>
            </a:r>
            <a:r>
              <a:rPr lang="en-US" b="1" dirty="0" smtClean="0"/>
              <a:t>Coupled generative adversarial networks</a:t>
            </a:r>
            <a:r>
              <a:rPr lang="en-US" dirty="0" smtClean="0"/>
              <a:t>”. NIPS (2016).</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3694" y="2255302"/>
            <a:ext cx="9944611" cy="2946551"/>
          </a:xfrm>
          <a:prstGeom prst="rect">
            <a:avLst/>
          </a:prstGeom>
        </p:spPr>
      </p:pic>
      <p:sp>
        <p:nvSpPr>
          <p:cNvPr id="6" name="TextBox 5"/>
          <p:cNvSpPr txBox="1"/>
          <p:nvPr/>
        </p:nvSpPr>
        <p:spPr>
          <a:xfrm>
            <a:off x="1123694" y="5807631"/>
            <a:ext cx="9812879" cy="369332"/>
          </a:xfrm>
          <a:prstGeom prst="rect">
            <a:avLst/>
          </a:prstGeom>
          <a:noFill/>
        </p:spPr>
        <p:txBody>
          <a:bodyPr wrap="none" rtlCol="0">
            <a:spAutoFit/>
          </a:bodyPr>
          <a:lstStyle/>
          <a:p>
            <a:r>
              <a:rPr lang="en-US" dirty="0" smtClean="0"/>
              <a:t>Weight-sharing constraints the network to learn a </a:t>
            </a:r>
            <a:r>
              <a:rPr lang="en-US" i="1" dirty="0" smtClean="0"/>
              <a:t>joint distribution </a:t>
            </a:r>
            <a:r>
              <a:rPr lang="en-US" dirty="0" smtClean="0"/>
              <a:t>without corresponding supervision.</a:t>
            </a:r>
            <a:endParaRPr lang="en-US" dirty="0"/>
          </a:p>
        </p:txBody>
      </p:sp>
      <p:sp>
        <p:nvSpPr>
          <p:cNvPr id="7" name="TextBox 6"/>
          <p:cNvSpPr txBox="1"/>
          <p:nvPr/>
        </p:nvSpPr>
        <p:spPr>
          <a:xfrm>
            <a:off x="8748859" y="5196964"/>
            <a:ext cx="2326855" cy="307777"/>
          </a:xfrm>
          <a:prstGeom prst="rect">
            <a:avLst/>
          </a:prstGeom>
          <a:noFill/>
        </p:spPr>
        <p:txBody>
          <a:bodyPr wrap="none" rtlCol="0">
            <a:spAutoFit/>
          </a:bodyPr>
          <a:lstStyle/>
          <a:p>
            <a:r>
              <a:rPr lang="en-US" sz="1400" dirty="0" smtClean="0"/>
              <a:t>Figure 1 of the original paper.</a:t>
            </a:r>
            <a:endParaRPr lang="en-US" sz="1400" dirty="0"/>
          </a:p>
        </p:txBody>
      </p:sp>
    </p:spTree>
    <p:extLst>
      <p:ext uri="{BB962C8B-B14F-4D97-AF65-F5344CB8AC3E}">
        <p14:creationId xmlns:p14="http://schemas.microsoft.com/office/powerpoint/2010/main" val="1357943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3675185" cy="1325563"/>
          </a:xfrm>
        </p:spPr>
        <p:txBody>
          <a:bodyPr/>
          <a:lstStyle/>
          <a:p>
            <a:r>
              <a:rPr lang="en-US" b="1" dirty="0" smtClean="0">
                <a:solidFill>
                  <a:srgbClr val="FF0000"/>
                </a:solidFill>
              </a:rPr>
              <a:t>Coupled GANs</a:t>
            </a:r>
            <a:endParaRPr lang="en-US" b="1" dirty="0">
              <a:solidFill>
                <a:srgbClr val="FF0000"/>
              </a:solidFill>
            </a:endParaRPr>
          </a:p>
        </p:txBody>
      </p:sp>
      <p:sp>
        <p:nvSpPr>
          <p:cNvPr id="4" name="Footer Placeholder 3"/>
          <p:cNvSpPr>
            <a:spLocks noGrp="1"/>
          </p:cNvSpPr>
          <p:nvPr>
            <p:ph type="ftr" sz="quarter" idx="11"/>
          </p:nvPr>
        </p:nvSpPr>
        <p:spPr>
          <a:xfrm>
            <a:off x="838200" y="6311900"/>
            <a:ext cx="10515600" cy="409575"/>
          </a:xfrm>
        </p:spPr>
        <p:txBody>
          <a:bodyPr/>
          <a:lstStyle/>
          <a:p>
            <a:pPr algn="r"/>
            <a:r>
              <a:rPr lang="en-US" dirty="0" smtClean="0"/>
              <a:t>Liu, Ming-Yu, and </a:t>
            </a:r>
            <a:r>
              <a:rPr lang="en-US" dirty="0" err="1" smtClean="0"/>
              <a:t>Oncel</a:t>
            </a:r>
            <a:r>
              <a:rPr lang="en-US" dirty="0" smtClean="0"/>
              <a:t> </a:t>
            </a:r>
            <a:r>
              <a:rPr lang="en-US" dirty="0" err="1" smtClean="0"/>
              <a:t>Tuzel</a:t>
            </a:r>
            <a:r>
              <a:rPr lang="en-US" dirty="0" smtClean="0"/>
              <a:t>. “</a:t>
            </a:r>
            <a:r>
              <a:rPr lang="en-US" b="1" dirty="0" smtClean="0"/>
              <a:t>Coupled generative adversarial networks</a:t>
            </a:r>
            <a:r>
              <a:rPr lang="en-US" dirty="0" smtClean="0"/>
              <a:t>”. NIPS (2016).</a:t>
            </a:r>
          </a:p>
        </p:txBody>
      </p:sp>
      <mc:AlternateContent xmlns:mc="http://schemas.openxmlformats.org/markup-compatibility/2006" xmlns:a14="http://schemas.microsoft.com/office/drawing/2010/main">
        <mc:Choice Requires="a14">
          <p:sp>
            <p:nvSpPr>
              <p:cNvPr id="10" name="Content Placeholder 9"/>
              <p:cNvSpPr>
                <a:spLocks noGrp="1"/>
              </p:cNvSpPr>
              <p:nvPr>
                <p:ph idx="1"/>
              </p:nvPr>
            </p:nvSpPr>
            <p:spPr>
              <a:xfrm>
                <a:off x="838200" y="1825625"/>
                <a:ext cx="3675185" cy="4351338"/>
              </a:xfrm>
            </p:spPr>
            <p:txBody>
              <a:bodyPr>
                <a:normAutofit/>
              </a:bodyPr>
              <a:lstStyle/>
              <a:p>
                <a:r>
                  <a:rPr lang="en-US" dirty="0" smtClean="0"/>
                  <a:t>Some examples of generating facial images across different feature domains.</a:t>
                </a:r>
              </a:p>
              <a:p>
                <a:endParaRPr lang="en-US" dirty="0"/>
              </a:p>
              <a:p>
                <a:r>
                  <a:rPr lang="en-US" dirty="0" smtClean="0"/>
                  <a:t>Corresponding images in a column are generate from the same latent code </a:t>
                </a:r>
                <a14:m>
                  <m:oMath xmlns:m="http://schemas.openxmlformats.org/officeDocument/2006/math">
                    <m:r>
                      <a:rPr lang="en-US" b="0" i="1" smtClean="0">
                        <a:latin typeface="Cambria Math" charset="0"/>
                      </a:rPr>
                      <m:t>𝑧</m:t>
                    </m:r>
                  </m:oMath>
                </a14:m>
                <a:endParaRPr lang="en-US" dirty="0"/>
              </a:p>
            </p:txBody>
          </p:sp>
        </mc:Choice>
        <mc:Fallback xmlns="">
          <p:sp>
            <p:nvSpPr>
              <p:cNvPr id="10" name="Content Placeholder 9"/>
              <p:cNvSpPr>
                <a:spLocks noGrp="1" noRot="1" noChangeAspect="1" noMove="1" noResize="1" noEditPoints="1" noAdjustHandles="1" noChangeArrowheads="1" noChangeShapeType="1" noTextEdit="1"/>
              </p:cNvSpPr>
              <p:nvPr>
                <p:ph idx="1"/>
              </p:nvPr>
            </p:nvSpPr>
            <p:spPr>
              <a:xfrm>
                <a:off x="838200" y="1825625"/>
                <a:ext cx="3675185" cy="4351338"/>
              </a:xfrm>
              <a:blipFill rotWithShape="0">
                <a:blip r:embed="rId3"/>
                <a:stretch>
                  <a:fillRect l="-2990" t="-2241" r="-4485" b="-140"/>
                </a:stretch>
              </a:blipFill>
            </p:spPr>
            <p:txBody>
              <a:bodyPr/>
              <a:lstStyle/>
              <a:p>
                <a:r>
                  <a:rPr lang="en-US">
                    <a:noFill/>
                  </a:rPr>
                  <a:t> </a:t>
                </a:r>
              </a:p>
            </p:txBody>
          </p:sp>
        </mc:Fallback>
      </mc:AlternateContent>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3867" y="4024740"/>
            <a:ext cx="5613400" cy="1905000"/>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50421" y="2059751"/>
            <a:ext cx="5664200" cy="1917700"/>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12321" y="138266"/>
            <a:ext cx="5651500" cy="1930400"/>
          </a:xfrm>
          <a:prstGeom prst="rect">
            <a:avLst/>
          </a:prstGeom>
        </p:spPr>
      </p:pic>
      <p:sp>
        <p:nvSpPr>
          <p:cNvPr id="15" name="TextBox 14"/>
          <p:cNvSpPr txBox="1"/>
          <p:nvPr/>
        </p:nvSpPr>
        <p:spPr>
          <a:xfrm>
            <a:off x="8149790" y="5933586"/>
            <a:ext cx="2314031" cy="307777"/>
          </a:xfrm>
          <a:prstGeom prst="rect">
            <a:avLst/>
          </a:prstGeom>
          <a:noFill/>
        </p:spPr>
        <p:txBody>
          <a:bodyPr wrap="none" rtlCol="0">
            <a:spAutoFit/>
          </a:bodyPr>
          <a:lstStyle/>
          <a:p>
            <a:r>
              <a:rPr lang="en-US" sz="1400" dirty="0" smtClean="0"/>
              <a:t>Figure 4 in the original paper.</a:t>
            </a:r>
            <a:endParaRPr lang="en-US" sz="1400" dirty="0"/>
          </a:p>
        </p:txBody>
      </p:sp>
      <p:sp>
        <p:nvSpPr>
          <p:cNvPr id="16" name="Right Brace 15"/>
          <p:cNvSpPr/>
          <p:nvPr/>
        </p:nvSpPr>
        <p:spPr>
          <a:xfrm>
            <a:off x="10538067" y="222738"/>
            <a:ext cx="258887" cy="1746739"/>
          </a:xfrm>
          <a:prstGeom prst="rightBrace">
            <a:avLst/>
          </a:prstGeom>
          <a:ln/>
        </p:spPr>
        <p:style>
          <a:lnRef idx="3">
            <a:schemeClr val="accent5"/>
          </a:lnRef>
          <a:fillRef idx="0">
            <a:schemeClr val="accent5"/>
          </a:fillRef>
          <a:effectRef idx="2">
            <a:schemeClr val="accent5"/>
          </a:effectRef>
          <a:fontRef idx="minor">
            <a:schemeClr val="tx1"/>
          </a:fontRef>
        </p:style>
        <p:txBody>
          <a:bodyPr rtlCol="0" anchor="ctr"/>
          <a:lstStyle/>
          <a:p>
            <a:pPr algn="ctr"/>
            <a:endParaRPr lang="en-US"/>
          </a:p>
        </p:txBody>
      </p:sp>
      <p:sp>
        <p:nvSpPr>
          <p:cNvPr id="17" name="Right Brace 16"/>
          <p:cNvSpPr/>
          <p:nvPr/>
        </p:nvSpPr>
        <p:spPr>
          <a:xfrm>
            <a:off x="10549791" y="2145317"/>
            <a:ext cx="258887" cy="1746739"/>
          </a:xfrm>
          <a:prstGeom prst="rightBrace">
            <a:avLst/>
          </a:prstGeom>
          <a:ln/>
        </p:spPr>
        <p:style>
          <a:lnRef idx="3">
            <a:schemeClr val="accent5"/>
          </a:lnRef>
          <a:fillRef idx="0">
            <a:schemeClr val="accent5"/>
          </a:fillRef>
          <a:effectRef idx="2">
            <a:schemeClr val="accent5"/>
          </a:effectRef>
          <a:fontRef idx="minor">
            <a:schemeClr val="tx1"/>
          </a:fontRef>
        </p:style>
        <p:txBody>
          <a:bodyPr rtlCol="0" anchor="ctr"/>
          <a:lstStyle/>
          <a:p>
            <a:pPr algn="ctr"/>
            <a:endParaRPr lang="en-US"/>
          </a:p>
        </p:txBody>
      </p:sp>
      <p:sp>
        <p:nvSpPr>
          <p:cNvPr id="18" name="Right Brace 17"/>
          <p:cNvSpPr/>
          <p:nvPr/>
        </p:nvSpPr>
        <p:spPr>
          <a:xfrm>
            <a:off x="10573237" y="4079633"/>
            <a:ext cx="258887" cy="1746739"/>
          </a:xfrm>
          <a:prstGeom prst="rightBrace">
            <a:avLst/>
          </a:prstGeom>
          <a:ln/>
        </p:spPr>
        <p:style>
          <a:lnRef idx="3">
            <a:schemeClr val="accent5"/>
          </a:lnRef>
          <a:fillRef idx="0">
            <a:schemeClr val="accent5"/>
          </a:fillRef>
          <a:effectRef idx="2">
            <a:schemeClr val="accent5"/>
          </a:effectRef>
          <a:fontRef idx="minor">
            <a:schemeClr val="tx1"/>
          </a:fontRef>
        </p:style>
        <p:txBody>
          <a:bodyPr rtlCol="0" anchor="ctr"/>
          <a:lstStyle/>
          <a:p>
            <a:pPr algn="ctr"/>
            <a:endParaRPr lang="en-US"/>
          </a:p>
        </p:txBody>
      </p:sp>
      <p:sp>
        <p:nvSpPr>
          <p:cNvPr id="19" name="TextBox 18"/>
          <p:cNvSpPr txBox="1"/>
          <p:nvPr/>
        </p:nvSpPr>
        <p:spPr>
          <a:xfrm>
            <a:off x="10888784" y="772941"/>
            <a:ext cx="1078523" cy="646331"/>
          </a:xfrm>
          <a:prstGeom prst="rect">
            <a:avLst/>
          </a:prstGeom>
          <a:noFill/>
        </p:spPr>
        <p:txBody>
          <a:bodyPr wrap="square" rtlCol="0">
            <a:spAutoFit/>
          </a:bodyPr>
          <a:lstStyle/>
          <a:p>
            <a:r>
              <a:rPr lang="en-US" smtClean="0"/>
              <a:t>Hair </a:t>
            </a:r>
            <a:r>
              <a:rPr lang="en-US" dirty="0" smtClean="0"/>
              <a:t>Color</a:t>
            </a:r>
            <a:endParaRPr lang="en-US" dirty="0"/>
          </a:p>
        </p:txBody>
      </p:sp>
      <p:sp>
        <p:nvSpPr>
          <p:cNvPr id="20" name="TextBox 19"/>
          <p:cNvSpPr txBox="1"/>
          <p:nvPr/>
        </p:nvSpPr>
        <p:spPr>
          <a:xfrm>
            <a:off x="10888784" y="2695435"/>
            <a:ext cx="1197708" cy="646331"/>
          </a:xfrm>
          <a:prstGeom prst="rect">
            <a:avLst/>
          </a:prstGeom>
          <a:noFill/>
        </p:spPr>
        <p:txBody>
          <a:bodyPr wrap="square" rtlCol="0">
            <a:spAutoFit/>
          </a:bodyPr>
          <a:lstStyle/>
          <a:p>
            <a:r>
              <a:rPr lang="en-US" smtClean="0"/>
              <a:t>Facial</a:t>
            </a:r>
            <a:endParaRPr lang="en-US" dirty="0" smtClean="0"/>
          </a:p>
          <a:p>
            <a:r>
              <a:rPr lang="en-US" dirty="0" smtClean="0"/>
              <a:t>Expression</a:t>
            </a:r>
            <a:endParaRPr lang="en-US" dirty="0"/>
          </a:p>
        </p:txBody>
      </p:sp>
      <p:sp>
        <p:nvSpPr>
          <p:cNvPr id="21" name="TextBox 20"/>
          <p:cNvSpPr txBox="1"/>
          <p:nvPr/>
        </p:nvSpPr>
        <p:spPr>
          <a:xfrm>
            <a:off x="10888784" y="4768336"/>
            <a:ext cx="1197708" cy="369332"/>
          </a:xfrm>
          <a:prstGeom prst="rect">
            <a:avLst/>
          </a:prstGeom>
          <a:noFill/>
        </p:spPr>
        <p:txBody>
          <a:bodyPr wrap="square" rtlCol="0">
            <a:spAutoFit/>
          </a:bodyPr>
          <a:lstStyle/>
          <a:p>
            <a:r>
              <a:rPr lang="en-US" smtClean="0"/>
              <a:t>Sunglasses</a:t>
            </a:r>
            <a:endParaRPr lang="en-US" dirty="0"/>
          </a:p>
        </p:txBody>
      </p:sp>
    </p:spTree>
    <p:extLst>
      <p:ext uri="{BB962C8B-B14F-4D97-AF65-F5344CB8AC3E}">
        <p14:creationId xmlns:p14="http://schemas.microsoft.com/office/powerpoint/2010/main" val="10897610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rgbClr val="FF0000"/>
                </a:solidFill>
              </a:rPr>
              <a:t>Laplacian Pyramid of Adversarial Networks</a:t>
            </a:r>
            <a:endParaRPr lang="en-US" b="1" dirty="0">
              <a:solidFill>
                <a:srgbClr val="FF0000"/>
              </a:solidFill>
            </a:endParaRP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8200" y="1949491"/>
            <a:ext cx="10515599" cy="2581193"/>
          </a:xfrm>
        </p:spPr>
      </p:pic>
      <p:sp>
        <p:nvSpPr>
          <p:cNvPr id="4" name="Footer Placeholder 3"/>
          <p:cNvSpPr>
            <a:spLocks noGrp="1"/>
          </p:cNvSpPr>
          <p:nvPr>
            <p:ph type="ftr" sz="quarter" idx="11"/>
          </p:nvPr>
        </p:nvSpPr>
        <p:spPr>
          <a:xfrm>
            <a:off x="838200" y="6356351"/>
            <a:ext cx="10515600" cy="331320"/>
          </a:xfrm>
        </p:spPr>
        <p:txBody>
          <a:bodyPr/>
          <a:lstStyle/>
          <a:p>
            <a:pPr algn="r"/>
            <a:r>
              <a:rPr lang="en-US" dirty="0"/>
              <a:t>Denton, E.L., </a:t>
            </a:r>
            <a:r>
              <a:rPr lang="en-US" dirty="0" err="1"/>
              <a:t>Chintala</a:t>
            </a:r>
            <a:r>
              <a:rPr lang="en-US" dirty="0"/>
              <a:t>, S. and Fergus, R., 2015. </a:t>
            </a:r>
            <a:r>
              <a:rPr lang="en-US" dirty="0" smtClean="0"/>
              <a:t>“</a:t>
            </a:r>
            <a:r>
              <a:rPr lang="en-US" b="1" dirty="0" smtClean="0"/>
              <a:t>Deep </a:t>
            </a:r>
            <a:r>
              <a:rPr lang="en-US" b="1" dirty="0"/>
              <a:t>Generative Image Models using </a:t>
            </a:r>
            <a:r>
              <a:rPr lang="en-US" b="1" dirty="0" smtClean="0"/>
              <a:t>a</a:t>
            </a:r>
            <a:r>
              <a:rPr lang="en-US" b="1" dirty="0"/>
              <a:t> </a:t>
            </a:r>
            <a:r>
              <a:rPr lang="en-US" b="1" dirty="0" smtClean="0"/>
              <a:t>Laplacian </a:t>
            </a:r>
            <a:r>
              <a:rPr lang="en-US" b="1" dirty="0"/>
              <a:t>Pyramid of Adversarial </a:t>
            </a:r>
            <a:r>
              <a:rPr lang="en-US" b="1" dirty="0" smtClean="0"/>
              <a:t>Networks</a:t>
            </a:r>
            <a:r>
              <a:rPr lang="en-US" dirty="0" smtClean="0"/>
              <a:t>”. NIPS (2015)</a:t>
            </a:r>
            <a:endParaRPr lang="en-US" dirty="0"/>
          </a:p>
        </p:txBody>
      </p:sp>
      <p:sp>
        <p:nvSpPr>
          <p:cNvPr id="6" name="TextBox 5"/>
          <p:cNvSpPr txBox="1"/>
          <p:nvPr/>
        </p:nvSpPr>
        <p:spPr>
          <a:xfrm>
            <a:off x="7365995" y="4084397"/>
            <a:ext cx="3909147" cy="307777"/>
          </a:xfrm>
          <a:prstGeom prst="rect">
            <a:avLst/>
          </a:prstGeom>
          <a:noFill/>
        </p:spPr>
        <p:txBody>
          <a:bodyPr wrap="none" rtlCol="0">
            <a:spAutoFit/>
          </a:bodyPr>
          <a:lstStyle/>
          <a:p>
            <a:r>
              <a:rPr lang="en-US" sz="1400" dirty="0" smtClean="0"/>
              <a:t>Figure 1 in the original paper. (Edited for simplicity)</a:t>
            </a:r>
            <a:endParaRPr lang="en-US" sz="1400" dirty="0"/>
          </a:p>
        </p:txBody>
      </p:sp>
      <p:sp>
        <p:nvSpPr>
          <p:cNvPr id="3" name="TextBox 2"/>
          <p:cNvSpPr txBox="1"/>
          <p:nvPr/>
        </p:nvSpPr>
        <p:spPr>
          <a:xfrm flipH="1">
            <a:off x="838200" y="4789487"/>
            <a:ext cx="10436942" cy="1015663"/>
          </a:xfrm>
          <a:prstGeom prst="rect">
            <a:avLst/>
          </a:prstGeom>
          <a:noFill/>
        </p:spPr>
        <p:txBody>
          <a:bodyPr wrap="square" rtlCol="0">
            <a:spAutoFit/>
          </a:bodyPr>
          <a:lstStyle/>
          <a:p>
            <a:pPr marL="342900" indent="-342900">
              <a:buFont typeface="Arial" charset="0"/>
              <a:buChar char="•"/>
            </a:pPr>
            <a:r>
              <a:rPr lang="en-US" sz="2000" dirty="0"/>
              <a:t>Based on the Laplacian Pyramid representation of images. (</a:t>
            </a:r>
            <a:r>
              <a:rPr lang="en-US" sz="2000" dirty="0" smtClean="0"/>
              <a:t>1983)</a:t>
            </a:r>
          </a:p>
          <a:p>
            <a:pPr marL="342900" indent="-342900">
              <a:buFont typeface="Arial" charset="0"/>
              <a:buChar char="•"/>
            </a:pPr>
            <a:r>
              <a:rPr lang="en-US" sz="2000" dirty="0" smtClean="0"/>
              <a:t>Generate </a:t>
            </a:r>
            <a:r>
              <a:rPr lang="en-US" sz="2000" dirty="0"/>
              <a:t>high resolution (dimension) images by using a hierarchical system of </a:t>
            </a:r>
            <a:r>
              <a:rPr lang="en-US" sz="2000" dirty="0" smtClean="0"/>
              <a:t>GANs</a:t>
            </a:r>
          </a:p>
          <a:p>
            <a:pPr marL="342900" indent="-342900">
              <a:buFont typeface="Arial" charset="0"/>
              <a:buChar char="•"/>
            </a:pPr>
            <a:r>
              <a:rPr lang="en-US" sz="2000" dirty="0" smtClean="0"/>
              <a:t>Iteratively </a:t>
            </a:r>
            <a:r>
              <a:rPr lang="en-US" sz="2000" dirty="0"/>
              <a:t>increase image resolution and </a:t>
            </a:r>
            <a:r>
              <a:rPr lang="en-US" sz="2000" dirty="0" smtClean="0"/>
              <a:t>quality.</a:t>
            </a:r>
            <a:endParaRPr lang="en-US" sz="2400" dirty="0"/>
          </a:p>
        </p:txBody>
      </p:sp>
    </p:spTree>
    <p:extLst>
      <p:ext uri="{BB962C8B-B14F-4D97-AF65-F5344CB8AC3E}">
        <p14:creationId xmlns:p14="http://schemas.microsoft.com/office/powerpoint/2010/main" val="614193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rgbClr val="FF0000"/>
                </a:solidFill>
              </a:rPr>
              <a:t>Laplacian Pyramid of Adversarial Networks</a:t>
            </a:r>
            <a:endParaRPr lang="en-US" b="1" dirty="0">
              <a:solidFill>
                <a:srgbClr val="FF0000"/>
              </a:solidFill>
            </a:endParaRP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8200" y="1949491"/>
            <a:ext cx="10515600" cy="2581193"/>
          </a:xfrm>
        </p:spPr>
      </p:pic>
      <p:sp>
        <p:nvSpPr>
          <p:cNvPr id="4" name="Footer Placeholder 3"/>
          <p:cNvSpPr>
            <a:spLocks noGrp="1"/>
          </p:cNvSpPr>
          <p:nvPr>
            <p:ph type="ftr" sz="quarter" idx="11"/>
          </p:nvPr>
        </p:nvSpPr>
        <p:spPr>
          <a:xfrm>
            <a:off x="838200" y="6356351"/>
            <a:ext cx="10515600" cy="331320"/>
          </a:xfrm>
        </p:spPr>
        <p:txBody>
          <a:bodyPr/>
          <a:lstStyle/>
          <a:p>
            <a:pPr algn="r"/>
            <a:r>
              <a:rPr lang="en-US" dirty="0"/>
              <a:t>Denton, E.L., </a:t>
            </a:r>
            <a:r>
              <a:rPr lang="en-US" dirty="0" err="1"/>
              <a:t>Chintala</a:t>
            </a:r>
            <a:r>
              <a:rPr lang="en-US" dirty="0"/>
              <a:t>, S. and Fergus, R., 2015. </a:t>
            </a:r>
            <a:r>
              <a:rPr lang="en-US" dirty="0" smtClean="0"/>
              <a:t>“</a:t>
            </a:r>
            <a:r>
              <a:rPr lang="en-US" b="1" dirty="0" smtClean="0"/>
              <a:t>Deep </a:t>
            </a:r>
            <a:r>
              <a:rPr lang="en-US" b="1" dirty="0"/>
              <a:t>Generative Image Models using </a:t>
            </a:r>
            <a:r>
              <a:rPr lang="en-US" b="1" dirty="0" smtClean="0"/>
              <a:t>a</a:t>
            </a:r>
            <a:r>
              <a:rPr lang="en-US" b="1" dirty="0"/>
              <a:t> </a:t>
            </a:r>
            <a:r>
              <a:rPr lang="en-US" b="1" dirty="0" smtClean="0"/>
              <a:t>Laplacian </a:t>
            </a:r>
            <a:r>
              <a:rPr lang="en-US" b="1" dirty="0"/>
              <a:t>Pyramid of Adversarial </a:t>
            </a:r>
            <a:r>
              <a:rPr lang="en-US" b="1" dirty="0" smtClean="0"/>
              <a:t>Networks</a:t>
            </a:r>
            <a:r>
              <a:rPr lang="en-US" dirty="0" smtClean="0"/>
              <a:t>”. NIPS (2015)</a:t>
            </a:r>
            <a:endParaRPr lang="en-US" dirty="0"/>
          </a:p>
        </p:txBody>
      </p:sp>
      <p:sp>
        <p:nvSpPr>
          <p:cNvPr id="6" name="TextBox 5"/>
          <p:cNvSpPr txBox="1"/>
          <p:nvPr/>
        </p:nvSpPr>
        <p:spPr>
          <a:xfrm>
            <a:off x="9039769" y="4222907"/>
            <a:ext cx="2314031" cy="307777"/>
          </a:xfrm>
          <a:prstGeom prst="rect">
            <a:avLst/>
          </a:prstGeom>
          <a:noFill/>
        </p:spPr>
        <p:txBody>
          <a:bodyPr wrap="none" rtlCol="0">
            <a:spAutoFit/>
          </a:bodyPr>
          <a:lstStyle/>
          <a:p>
            <a:r>
              <a:rPr lang="en-US" sz="1400" dirty="0" smtClean="0"/>
              <a:t>Figure 1 in the original paper.</a:t>
            </a:r>
            <a:endParaRPr lang="en-US" sz="1400" dirty="0"/>
          </a:p>
        </p:txBody>
      </p:sp>
      <mc:AlternateContent xmlns:mc="http://schemas.openxmlformats.org/markup-compatibility/2006" xmlns:a14="http://schemas.microsoft.com/office/drawing/2010/main">
        <mc:Choice Requires="a14">
          <p:sp>
            <p:nvSpPr>
              <p:cNvPr id="3" name="TextBox 2"/>
              <p:cNvSpPr txBox="1"/>
              <p:nvPr/>
            </p:nvSpPr>
            <p:spPr>
              <a:xfrm flipH="1">
                <a:off x="838200" y="4579563"/>
                <a:ext cx="10436942" cy="1727909"/>
              </a:xfrm>
              <a:prstGeom prst="rect">
                <a:avLst/>
              </a:prstGeom>
              <a:noFill/>
            </p:spPr>
            <p:txBody>
              <a:bodyPr wrap="square" rtlCol="0">
                <a:spAutoFit/>
              </a:bodyPr>
              <a:lstStyle/>
              <a:p>
                <a:r>
                  <a:rPr lang="en-US" sz="2400" dirty="0" smtClean="0">
                    <a:solidFill>
                      <a:schemeClr val="accent1">
                        <a:lumMod val="50000"/>
                      </a:schemeClr>
                    </a:solidFill>
                  </a:rPr>
                  <a:t>Image Generation using a LAPGAN</a:t>
                </a:r>
              </a:p>
              <a:p>
                <a:pPr marL="342900" indent="-342900">
                  <a:buFont typeface="Arial" charset="0"/>
                  <a:buChar char="•"/>
                </a:pPr>
                <a:r>
                  <a:rPr lang="en-US" sz="2000" dirty="0" smtClean="0"/>
                  <a:t>Generator </a:t>
                </a:r>
                <a14:m>
                  <m:oMath xmlns:m="http://schemas.openxmlformats.org/officeDocument/2006/math">
                    <m:sSub>
                      <m:sSubPr>
                        <m:ctrlPr>
                          <a:rPr lang="en-US" sz="2000" b="0" i="1" smtClean="0">
                            <a:solidFill>
                              <a:schemeClr val="accent1">
                                <a:lumMod val="50000"/>
                              </a:schemeClr>
                            </a:solidFill>
                            <a:latin typeface="Cambria Math" charset="0"/>
                          </a:rPr>
                        </m:ctrlPr>
                      </m:sSubPr>
                      <m:e>
                        <m:r>
                          <a:rPr lang="en-US" sz="2000" b="0" i="1" smtClean="0">
                            <a:solidFill>
                              <a:schemeClr val="accent1">
                                <a:lumMod val="50000"/>
                              </a:schemeClr>
                            </a:solidFill>
                            <a:latin typeface="Cambria Math" charset="0"/>
                          </a:rPr>
                          <m:t>𝐺</m:t>
                        </m:r>
                      </m:e>
                      <m:sub>
                        <m:r>
                          <a:rPr lang="en-US" sz="2000" b="0" i="1" smtClean="0">
                            <a:solidFill>
                              <a:schemeClr val="accent1">
                                <a:lumMod val="50000"/>
                              </a:schemeClr>
                            </a:solidFill>
                            <a:latin typeface="Cambria Math" charset="0"/>
                          </a:rPr>
                          <m:t>3</m:t>
                        </m:r>
                      </m:sub>
                    </m:sSub>
                  </m:oMath>
                </a14:m>
                <a:r>
                  <a:rPr lang="en-US" sz="2000" dirty="0" smtClean="0"/>
                  <a:t> generates the base image </a:t>
                </a:r>
                <a14:m>
                  <m:oMath xmlns:m="http://schemas.openxmlformats.org/officeDocument/2006/math">
                    <m:acc>
                      <m:accPr>
                        <m:chr m:val="̃"/>
                        <m:ctrlPr>
                          <a:rPr lang="en-US" sz="2000" b="0" i="1" smtClean="0">
                            <a:solidFill>
                              <a:schemeClr val="accent1">
                                <a:lumMod val="50000"/>
                              </a:schemeClr>
                            </a:solidFill>
                            <a:latin typeface="Cambria Math" charset="0"/>
                          </a:rPr>
                        </m:ctrlPr>
                      </m:accPr>
                      <m:e>
                        <m:sSub>
                          <m:sSubPr>
                            <m:ctrlPr>
                              <a:rPr lang="en-US" sz="2000" b="0" i="1" smtClean="0">
                                <a:solidFill>
                                  <a:schemeClr val="accent1">
                                    <a:lumMod val="50000"/>
                                  </a:schemeClr>
                                </a:solidFill>
                                <a:latin typeface="Cambria Math" charset="0"/>
                              </a:rPr>
                            </m:ctrlPr>
                          </m:sSubPr>
                          <m:e>
                            <m:r>
                              <a:rPr lang="en-US" sz="2000" b="0" i="1" smtClean="0">
                                <a:solidFill>
                                  <a:schemeClr val="accent1">
                                    <a:lumMod val="50000"/>
                                  </a:schemeClr>
                                </a:solidFill>
                                <a:latin typeface="Cambria Math" charset="0"/>
                              </a:rPr>
                              <m:t>𝐼</m:t>
                            </m:r>
                          </m:e>
                          <m:sub>
                            <m:r>
                              <a:rPr lang="en-US" sz="2000" b="0" i="1" smtClean="0">
                                <a:solidFill>
                                  <a:schemeClr val="accent1">
                                    <a:lumMod val="50000"/>
                                  </a:schemeClr>
                                </a:solidFill>
                                <a:latin typeface="Cambria Math" charset="0"/>
                              </a:rPr>
                              <m:t>3</m:t>
                            </m:r>
                          </m:sub>
                        </m:sSub>
                      </m:e>
                    </m:acc>
                  </m:oMath>
                </a14:m>
                <a:r>
                  <a:rPr lang="en-US" sz="2000" dirty="0" smtClean="0"/>
                  <a:t> from random noise input </a:t>
                </a:r>
                <a14:m>
                  <m:oMath xmlns:m="http://schemas.openxmlformats.org/officeDocument/2006/math">
                    <m:sSub>
                      <m:sSubPr>
                        <m:ctrlPr>
                          <a:rPr lang="en-US" sz="2000" b="0" i="1" smtClean="0">
                            <a:solidFill>
                              <a:schemeClr val="accent1">
                                <a:lumMod val="50000"/>
                              </a:schemeClr>
                            </a:solidFill>
                            <a:latin typeface="Cambria Math" charset="0"/>
                          </a:rPr>
                        </m:ctrlPr>
                      </m:sSubPr>
                      <m:e>
                        <m:r>
                          <a:rPr lang="en-US" sz="2000" b="0" i="1" smtClean="0">
                            <a:solidFill>
                              <a:schemeClr val="accent1">
                                <a:lumMod val="50000"/>
                              </a:schemeClr>
                            </a:solidFill>
                            <a:latin typeface="Cambria Math" charset="0"/>
                          </a:rPr>
                          <m:t>𝑧</m:t>
                        </m:r>
                      </m:e>
                      <m:sub>
                        <m:r>
                          <a:rPr lang="en-US" sz="2000" b="0" i="1" smtClean="0">
                            <a:solidFill>
                              <a:schemeClr val="accent1">
                                <a:lumMod val="50000"/>
                              </a:schemeClr>
                            </a:solidFill>
                            <a:latin typeface="Cambria Math" charset="0"/>
                          </a:rPr>
                          <m:t>3</m:t>
                        </m:r>
                      </m:sub>
                    </m:sSub>
                  </m:oMath>
                </a14:m>
                <a:r>
                  <a:rPr lang="en-US" sz="2000" dirty="0" smtClean="0"/>
                  <a:t>.</a:t>
                </a:r>
              </a:p>
              <a:p>
                <a:pPr marL="342900" indent="-342900">
                  <a:buFont typeface="Arial" charset="0"/>
                  <a:buChar char="•"/>
                </a:pPr>
                <a:r>
                  <a:rPr lang="en-US" sz="2000" dirty="0" smtClean="0"/>
                  <a:t>Generators </a:t>
                </a:r>
                <a:r>
                  <a:rPr lang="en-US" sz="2000" dirty="0" smtClean="0">
                    <a:solidFill>
                      <a:schemeClr val="accent1">
                        <a:lumMod val="50000"/>
                      </a:schemeClr>
                    </a:solidFill>
                  </a:rPr>
                  <a:t>(</a:t>
                </a:r>
                <a14:m>
                  <m:oMath xmlns:m="http://schemas.openxmlformats.org/officeDocument/2006/math">
                    <m:sSub>
                      <m:sSubPr>
                        <m:ctrlPr>
                          <a:rPr lang="en-US" sz="2000" b="0" i="1" smtClean="0">
                            <a:solidFill>
                              <a:schemeClr val="accent1">
                                <a:lumMod val="50000"/>
                              </a:schemeClr>
                            </a:solidFill>
                            <a:latin typeface="Cambria Math" charset="0"/>
                          </a:rPr>
                        </m:ctrlPr>
                      </m:sSubPr>
                      <m:e>
                        <m:r>
                          <a:rPr lang="en-US" sz="2000" b="0" i="1" smtClean="0">
                            <a:solidFill>
                              <a:schemeClr val="accent1">
                                <a:lumMod val="50000"/>
                              </a:schemeClr>
                            </a:solidFill>
                            <a:latin typeface="Cambria Math" charset="0"/>
                          </a:rPr>
                          <m:t>𝐺</m:t>
                        </m:r>
                      </m:e>
                      <m:sub>
                        <m:r>
                          <a:rPr lang="en-US" sz="2000" b="0" i="1" smtClean="0">
                            <a:solidFill>
                              <a:schemeClr val="accent1">
                                <a:lumMod val="50000"/>
                              </a:schemeClr>
                            </a:solidFill>
                            <a:latin typeface="Cambria Math" charset="0"/>
                          </a:rPr>
                          <m:t>2</m:t>
                        </m:r>
                      </m:sub>
                    </m:sSub>
                    <m:r>
                      <a:rPr lang="en-US" sz="2000" b="0" i="1" smtClean="0">
                        <a:solidFill>
                          <a:schemeClr val="accent1">
                            <a:lumMod val="50000"/>
                          </a:schemeClr>
                        </a:solidFill>
                        <a:latin typeface="Cambria Math" charset="0"/>
                      </a:rPr>
                      <m:t>,</m:t>
                    </m:r>
                    <m:sSub>
                      <m:sSubPr>
                        <m:ctrlPr>
                          <a:rPr lang="en-US" sz="2000" b="0" i="1" smtClean="0">
                            <a:solidFill>
                              <a:schemeClr val="accent1">
                                <a:lumMod val="50000"/>
                              </a:schemeClr>
                            </a:solidFill>
                            <a:latin typeface="Cambria Math" charset="0"/>
                          </a:rPr>
                        </m:ctrlPr>
                      </m:sSubPr>
                      <m:e>
                        <m:r>
                          <a:rPr lang="en-US" sz="2000" b="0" i="1" smtClean="0">
                            <a:solidFill>
                              <a:schemeClr val="accent1">
                                <a:lumMod val="50000"/>
                              </a:schemeClr>
                            </a:solidFill>
                            <a:latin typeface="Cambria Math" charset="0"/>
                          </a:rPr>
                          <m:t>𝐺</m:t>
                        </m:r>
                      </m:e>
                      <m:sub>
                        <m:r>
                          <a:rPr lang="en-US" sz="2000" b="0" i="1" smtClean="0">
                            <a:solidFill>
                              <a:schemeClr val="accent1">
                                <a:lumMod val="50000"/>
                              </a:schemeClr>
                            </a:solidFill>
                            <a:latin typeface="Cambria Math" charset="0"/>
                          </a:rPr>
                          <m:t>1</m:t>
                        </m:r>
                      </m:sub>
                    </m:sSub>
                    <m:r>
                      <a:rPr lang="en-US" sz="2000" b="0" i="1" smtClean="0">
                        <a:solidFill>
                          <a:schemeClr val="accent1">
                            <a:lumMod val="50000"/>
                          </a:schemeClr>
                        </a:solidFill>
                        <a:latin typeface="Cambria Math" charset="0"/>
                      </a:rPr>
                      <m:t>,</m:t>
                    </m:r>
                    <m:sSub>
                      <m:sSubPr>
                        <m:ctrlPr>
                          <a:rPr lang="en-US" sz="2000" b="0" i="1" smtClean="0">
                            <a:solidFill>
                              <a:schemeClr val="accent1">
                                <a:lumMod val="50000"/>
                              </a:schemeClr>
                            </a:solidFill>
                            <a:latin typeface="Cambria Math" charset="0"/>
                          </a:rPr>
                        </m:ctrlPr>
                      </m:sSubPr>
                      <m:e>
                        <m:r>
                          <a:rPr lang="en-US" sz="2000" b="0" i="1" smtClean="0">
                            <a:solidFill>
                              <a:schemeClr val="accent1">
                                <a:lumMod val="50000"/>
                              </a:schemeClr>
                            </a:solidFill>
                            <a:latin typeface="Cambria Math" charset="0"/>
                          </a:rPr>
                          <m:t>𝐺</m:t>
                        </m:r>
                      </m:e>
                      <m:sub>
                        <m:r>
                          <a:rPr lang="en-US" sz="2000" b="0" i="1" smtClean="0">
                            <a:solidFill>
                              <a:schemeClr val="accent1">
                                <a:lumMod val="50000"/>
                              </a:schemeClr>
                            </a:solidFill>
                            <a:latin typeface="Cambria Math" charset="0"/>
                          </a:rPr>
                          <m:t>0</m:t>
                        </m:r>
                      </m:sub>
                    </m:sSub>
                  </m:oMath>
                </a14:m>
                <a:r>
                  <a:rPr lang="en-US" sz="2000" dirty="0" smtClean="0">
                    <a:solidFill>
                      <a:schemeClr val="accent1">
                        <a:lumMod val="50000"/>
                      </a:schemeClr>
                    </a:solidFill>
                  </a:rPr>
                  <a:t>) </a:t>
                </a:r>
                <a:r>
                  <a:rPr lang="en-US" sz="2000" dirty="0" smtClean="0"/>
                  <a:t>iteratively generate the </a:t>
                </a:r>
                <a:r>
                  <a:rPr lang="en-US" sz="2000" i="1" dirty="0" smtClean="0"/>
                  <a:t>difference image </a:t>
                </a:r>
                <a:r>
                  <a:rPr lang="en-US" sz="2000" i="1" dirty="0" smtClean="0">
                    <a:solidFill>
                      <a:schemeClr val="accent1">
                        <a:lumMod val="50000"/>
                      </a:schemeClr>
                    </a:solidFill>
                  </a:rPr>
                  <a:t>(</a:t>
                </a:r>
                <a14:m>
                  <m:oMath xmlns:m="http://schemas.openxmlformats.org/officeDocument/2006/math">
                    <m:acc>
                      <m:accPr>
                        <m:chr m:val="̂"/>
                        <m:ctrlPr>
                          <a:rPr lang="en-US" sz="2000" b="0" i="1" smtClean="0">
                            <a:solidFill>
                              <a:schemeClr val="accent1">
                                <a:lumMod val="50000"/>
                              </a:schemeClr>
                            </a:solidFill>
                            <a:latin typeface="Cambria Math" charset="0"/>
                          </a:rPr>
                        </m:ctrlPr>
                      </m:accPr>
                      <m:e>
                        <m:r>
                          <a:rPr lang="en-US" sz="2000" b="0" i="1" smtClean="0">
                            <a:solidFill>
                              <a:schemeClr val="accent1">
                                <a:lumMod val="50000"/>
                              </a:schemeClr>
                            </a:solidFill>
                            <a:latin typeface="Cambria Math" charset="0"/>
                          </a:rPr>
                          <m:t>h</m:t>
                        </m:r>
                      </m:e>
                    </m:acc>
                    <m:r>
                      <a:rPr lang="en-US" sz="2400" b="0" i="1" dirty="0" smtClean="0">
                        <a:solidFill>
                          <a:schemeClr val="accent1">
                            <a:lumMod val="50000"/>
                          </a:schemeClr>
                        </a:solidFill>
                        <a:latin typeface="Cambria Math" charset="0"/>
                      </a:rPr>
                      <m:t>)</m:t>
                    </m:r>
                  </m:oMath>
                </a14:m>
                <a:r>
                  <a:rPr lang="en-US" sz="2000" dirty="0" smtClean="0"/>
                  <a:t> </a:t>
                </a:r>
                <a:r>
                  <a:rPr lang="en-US" sz="2000" dirty="0" smtClean="0">
                    <a:solidFill>
                      <a:schemeClr val="accent2"/>
                    </a:solidFill>
                  </a:rPr>
                  <a:t>conditioned on previous small image (</a:t>
                </a:r>
                <a14:m>
                  <m:oMath xmlns:m="http://schemas.openxmlformats.org/officeDocument/2006/math">
                    <m:r>
                      <a:rPr lang="en-US" sz="2000" b="0" i="1" smtClean="0">
                        <a:solidFill>
                          <a:schemeClr val="accent2"/>
                        </a:solidFill>
                        <a:latin typeface="Cambria Math" charset="0"/>
                      </a:rPr>
                      <m:t>𝑙</m:t>
                    </m:r>
                  </m:oMath>
                </a14:m>
                <a:r>
                  <a:rPr lang="en-US" sz="2000" dirty="0" smtClean="0">
                    <a:solidFill>
                      <a:schemeClr val="accent2"/>
                    </a:solidFill>
                  </a:rPr>
                  <a:t>)</a:t>
                </a:r>
                <a:r>
                  <a:rPr lang="en-US" sz="2000" dirty="0" smtClean="0"/>
                  <a:t>.</a:t>
                </a:r>
              </a:p>
              <a:p>
                <a:pPr marL="342900" indent="-342900">
                  <a:buFont typeface="Arial" charset="0"/>
                  <a:buChar char="•"/>
                </a:pPr>
                <a:r>
                  <a:rPr lang="en-US" sz="2000" dirty="0" smtClean="0"/>
                  <a:t>This </a:t>
                </a:r>
                <a:r>
                  <a:rPr lang="en-US" sz="2000" i="1" dirty="0" smtClean="0"/>
                  <a:t>difference image </a:t>
                </a:r>
                <a:r>
                  <a:rPr lang="en-US" sz="2000" dirty="0" smtClean="0"/>
                  <a:t>is added to an </a:t>
                </a:r>
                <a:r>
                  <a:rPr lang="en-US" sz="2000" dirty="0" smtClean="0">
                    <a:solidFill>
                      <a:srgbClr val="00B050"/>
                    </a:solidFill>
                  </a:rPr>
                  <a:t>up-scaled version of previous smaller image.</a:t>
                </a:r>
                <a:endParaRPr lang="en-US" sz="2000" dirty="0">
                  <a:solidFill>
                    <a:srgbClr val="00B050"/>
                  </a:solidFill>
                </a:endParaRPr>
              </a:p>
            </p:txBody>
          </p:sp>
        </mc:Choice>
        <mc:Fallback xmlns="">
          <p:sp>
            <p:nvSpPr>
              <p:cNvPr id="3" name="TextBox 2"/>
              <p:cNvSpPr txBox="1">
                <a:spLocks noRot="1" noChangeAspect="1" noMove="1" noResize="1" noEditPoints="1" noAdjustHandles="1" noChangeArrowheads="1" noChangeShapeType="1" noTextEdit="1"/>
              </p:cNvSpPr>
              <p:nvPr/>
            </p:nvSpPr>
            <p:spPr>
              <a:xfrm flipH="1">
                <a:off x="838200" y="4579563"/>
                <a:ext cx="10436942" cy="1727909"/>
              </a:xfrm>
              <a:prstGeom prst="rect">
                <a:avLst/>
              </a:prstGeom>
              <a:blipFill rotWithShape="0">
                <a:blip r:embed="rId4"/>
                <a:stretch>
                  <a:fillRect l="-935" t="-2817" b="-5282"/>
                </a:stretch>
              </a:blipFill>
            </p:spPr>
            <p:txBody>
              <a:bodyPr/>
              <a:lstStyle/>
              <a:p>
                <a:r>
                  <a:rPr lang="en-US">
                    <a:noFill/>
                  </a:rPr>
                  <a:t> </a:t>
                </a:r>
              </a:p>
            </p:txBody>
          </p:sp>
        </mc:Fallback>
      </mc:AlternateContent>
    </p:spTree>
    <p:extLst>
      <p:ext uri="{BB962C8B-B14F-4D97-AF65-F5344CB8AC3E}">
        <p14:creationId xmlns:p14="http://schemas.microsoft.com/office/powerpoint/2010/main" val="215077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rgbClr val="FF0000"/>
                </a:solidFill>
              </a:rPr>
              <a:t>Laplacian Pyramid of Adversarial Networks</a:t>
            </a:r>
            <a:endParaRPr lang="en-US" b="1" dirty="0">
              <a:solidFill>
                <a:srgbClr val="FF0000"/>
              </a:solidFill>
            </a:endParaRP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81100" y="1616948"/>
            <a:ext cx="9829800" cy="3971351"/>
          </a:xfrm>
        </p:spPr>
      </p:pic>
      <p:sp>
        <p:nvSpPr>
          <p:cNvPr id="4" name="Footer Placeholder 3"/>
          <p:cNvSpPr>
            <a:spLocks noGrp="1"/>
          </p:cNvSpPr>
          <p:nvPr>
            <p:ph type="ftr" sz="quarter" idx="11"/>
          </p:nvPr>
        </p:nvSpPr>
        <p:spPr>
          <a:xfrm>
            <a:off x="838200" y="6356351"/>
            <a:ext cx="10515600" cy="331320"/>
          </a:xfrm>
        </p:spPr>
        <p:txBody>
          <a:bodyPr/>
          <a:lstStyle/>
          <a:p>
            <a:pPr algn="r"/>
            <a:r>
              <a:rPr lang="en-US" dirty="0"/>
              <a:t>Denton, E.L., </a:t>
            </a:r>
            <a:r>
              <a:rPr lang="en-US" dirty="0" err="1"/>
              <a:t>Chintala</a:t>
            </a:r>
            <a:r>
              <a:rPr lang="en-US" dirty="0"/>
              <a:t>, S. and Fergus, R., 2015. </a:t>
            </a:r>
            <a:r>
              <a:rPr lang="en-US" dirty="0" smtClean="0"/>
              <a:t>“</a:t>
            </a:r>
            <a:r>
              <a:rPr lang="en-US" b="1" dirty="0" smtClean="0"/>
              <a:t>Deep </a:t>
            </a:r>
            <a:r>
              <a:rPr lang="en-US" b="1" dirty="0"/>
              <a:t>Generative Image Models using </a:t>
            </a:r>
            <a:r>
              <a:rPr lang="en-US" b="1" dirty="0" smtClean="0"/>
              <a:t>a</a:t>
            </a:r>
            <a:r>
              <a:rPr lang="en-US" b="1" dirty="0"/>
              <a:t> </a:t>
            </a:r>
            <a:r>
              <a:rPr lang="en-US" b="1" dirty="0" smtClean="0"/>
              <a:t>Laplacian </a:t>
            </a:r>
            <a:r>
              <a:rPr lang="en-US" b="1" dirty="0"/>
              <a:t>Pyramid of Adversarial </a:t>
            </a:r>
            <a:r>
              <a:rPr lang="en-US" b="1" dirty="0" smtClean="0"/>
              <a:t>Networks</a:t>
            </a:r>
            <a:r>
              <a:rPr lang="en-US" dirty="0" smtClean="0"/>
              <a:t>”. NIPS (2015)</a:t>
            </a:r>
            <a:endParaRPr lang="en-US" dirty="0"/>
          </a:p>
        </p:txBody>
      </p:sp>
      <p:sp>
        <p:nvSpPr>
          <p:cNvPr id="6" name="TextBox 5"/>
          <p:cNvSpPr txBox="1"/>
          <p:nvPr/>
        </p:nvSpPr>
        <p:spPr>
          <a:xfrm>
            <a:off x="8696869" y="4846769"/>
            <a:ext cx="2314031" cy="307777"/>
          </a:xfrm>
          <a:prstGeom prst="rect">
            <a:avLst/>
          </a:prstGeom>
          <a:noFill/>
        </p:spPr>
        <p:txBody>
          <a:bodyPr wrap="none" rtlCol="0">
            <a:spAutoFit/>
          </a:bodyPr>
          <a:lstStyle/>
          <a:p>
            <a:r>
              <a:rPr lang="en-US" sz="1400" dirty="0" smtClean="0"/>
              <a:t>Figure 2 in the original paper.</a:t>
            </a:r>
            <a:endParaRPr lang="en-US" sz="1400" dirty="0"/>
          </a:p>
        </p:txBody>
      </p:sp>
      <p:sp>
        <p:nvSpPr>
          <p:cNvPr id="3" name="TextBox 2"/>
          <p:cNvSpPr txBox="1"/>
          <p:nvPr/>
        </p:nvSpPr>
        <p:spPr>
          <a:xfrm>
            <a:off x="1181100" y="5588299"/>
            <a:ext cx="9829800" cy="646331"/>
          </a:xfrm>
          <a:prstGeom prst="rect">
            <a:avLst/>
          </a:prstGeom>
          <a:noFill/>
        </p:spPr>
        <p:txBody>
          <a:bodyPr wrap="square" rtlCol="0">
            <a:spAutoFit/>
          </a:bodyPr>
          <a:lstStyle/>
          <a:p>
            <a:r>
              <a:rPr lang="en-US" dirty="0" smtClean="0">
                <a:solidFill>
                  <a:schemeClr val="accent1">
                    <a:lumMod val="50000"/>
                  </a:schemeClr>
                </a:solidFill>
              </a:rPr>
              <a:t>Training Procedure:</a:t>
            </a:r>
            <a:endParaRPr lang="en-US" dirty="0">
              <a:solidFill>
                <a:schemeClr val="accent1">
                  <a:lumMod val="50000"/>
                </a:schemeClr>
              </a:solidFill>
            </a:endParaRPr>
          </a:p>
          <a:p>
            <a:r>
              <a:rPr lang="en-US" dirty="0" smtClean="0"/>
              <a:t>Models at each level are trained independently to learn the required representation.</a:t>
            </a:r>
          </a:p>
        </p:txBody>
      </p:sp>
    </p:spTree>
    <p:extLst>
      <p:ext uri="{BB962C8B-B14F-4D97-AF65-F5344CB8AC3E}">
        <p14:creationId xmlns:p14="http://schemas.microsoft.com/office/powerpoint/2010/main" val="86794372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rgbClr val="FF0000"/>
                </a:solidFill>
              </a:rPr>
              <a:t>Adversarially Learned Inference</a:t>
            </a:r>
            <a:endParaRPr lang="en-US" b="1" dirty="0">
              <a:solidFill>
                <a:srgbClr val="FF0000"/>
              </a:solidFill>
            </a:endParaRP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smtClean="0"/>
                  <a:t>Basic idea is to learn an encoder/inference network along with the generator network.</a:t>
                </a:r>
              </a:p>
              <a:p>
                <a:endParaRPr lang="en-US" dirty="0"/>
              </a:p>
              <a:p>
                <a:r>
                  <a:rPr lang="en-US" dirty="0" smtClean="0"/>
                  <a:t>Consider the following joint distributions over </a:t>
                </a:r>
                <a14:m>
                  <m:oMath xmlns:m="http://schemas.openxmlformats.org/officeDocument/2006/math">
                    <m:r>
                      <a:rPr lang="en-US" b="0" i="1" smtClean="0">
                        <a:latin typeface="Cambria Math" charset="0"/>
                      </a:rPr>
                      <m:t>𝑥</m:t>
                    </m:r>
                  </m:oMath>
                </a14:m>
                <a:r>
                  <a:rPr lang="en-US" dirty="0" smtClean="0"/>
                  <a:t> (image) and </a:t>
                </a:r>
                <a14:m>
                  <m:oMath xmlns:m="http://schemas.openxmlformats.org/officeDocument/2006/math">
                    <m:r>
                      <a:rPr lang="en-US" b="0" i="1" smtClean="0">
                        <a:latin typeface="Cambria Math" charset="0"/>
                      </a:rPr>
                      <m:t>𝑧</m:t>
                    </m:r>
                  </m:oMath>
                </a14:m>
                <a:r>
                  <a:rPr lang="en-US" dirty="0" smtClean="0"/>
                  <a:t> (latent variables) :</a:t>
                </a:r>
              </a:p>
              <a:p>
                <a:pPr marL="0" indent="0">
                  <a:buNone/>
                </a:pPr>
                <a:endParaRPr lang="en-US" sz="1100" dirty="0" smtClean="0"/>
              </a:p>
              <a:p>
                <a:pPr marL="0" indent="0">
                  <a:buNone/>
                </a:pPr>
                <a14:m>
                  <m:oMathPara xmlns:m="http://schemas.openxmlformats.org/officeDocument/2006/math">
                    <m:oMathParaPr>
                      <m:jc m:val="centerGroup"/>
                    </m:oMathParaPr>
                    <m:oMath xmlns:m="http://schemas.openxmlformats.org/officeDocument/2006/math">
                      <m:r>
                        <a:rPr lang="en-US" b="0" i="1" smtClean="0">
                          <a:latin typeface="Cambria Math" charset="0"/>
                        </a:rPr>
                        <m:t>𝑞</m:t>
                      </m:r>
                      <m:d>
                        <m:dPr>
                          <m:ctrlPr>
                            <a:rPr lang="en-US" b="0" i="1" smtClean="0">
                              <a:latin typeface="Cambria Math" charset="0"/>
                            </a:rPr>
                          </m:ctrlPr>
                        </m:dPr>
                        <m:e>
                          <m:r>
                            <a:rPr lang="en-US" b="0" i="1" smtClean="0">
                              <a:latin typeface="Cambria Math" charset="0"/>
                            </a:rPr>
                            <m:t>𝑥</m:t>
                          </m:r>
                          <m:r>
                            <a:rPr lang="en-US" b="0" i="1" smtClean="0">
                              <a:latin typeface="Cambria Math" charset="0"/>
                            </a:rPr>
                            <m:t>, </m:t>
                          </m:r>
                          <m:r>
                            <a:rPr lang="en-US" b="0" i="1" smtClean="0">
                              <a:latin typeface="Cambria Math" charset="0"/>
                            </a:rPr>
                            <m:t>𝑧</m:t>
                          </m:r>
                        </m:e>
                      </m:d>
                      <m:r>
                        <a:rPr lang="en-US" b="0" i="1" smtClean="0">
                          <a:latin typeface="Cambria Math" charset="0"/>
                        </a:rPr>
                        <m:t> =  </m:t>
                      </m:r>
                      <m:r>
                        <a:rPr lang="en-US" b="0" i="1" smtClean="0">
                          <a:latin typeface="Cambria Math" charset="0"/>
                        </a:rPr>
                        <m:t>𝑞</m:t>
                      </m:r>
                      <m:d>
                        <m:dPr>
                          <m:ctrlPr>
                            <a:rPr lang="en-US" b="0" i="1" smtClean="0">
                              <a:latin typeface="Cambria Math" charset="0"/>
                            </a:rPr>
                          </m:ctrlPr>
                        </m:dPr>
                        <m:e>
                          <m:r>
                            <a:rPr lang="en-US" b="0" i="1" smtClean="0">
                              <a:latin typeface="Cambria Math" charset="0"/>
                            </a:rPr>
                            <m:t>𝑥</m:t>
                          </m:r>
                        </m:e>
                      </m:d>
                      <m:r>
                        <a:rPr lang="en-US" b="0" i="1" smtClean="0">
                          <a:latin typeface="Cambria Math" charset="0"/>
                        </a:rPr>
                        <m:t> </m:t>
                      </m:r>
                      <m:r>
                        <a:rPr lang="en-US" b="0" i="1" smtClean="0">
                          <a:latin typeface="Cambria Math" charset="0"/>
                        </a:rPr>
                        <m:t>𝑞</m:t>
                      </m:r>
                      <m:r>
                        <a:rPr lang="en-US" b="0" i="1" smtClean="0">
                          <a:latin typeface="Cambria Math" charset="0"/>
                        </a:rPr>
                        <m:t>(</m:t>
                      </m:r>
                      <m:r>
                        <a:rPr lang="en-US" b="0" i="1" smtClean="0">
                          <a:latin typeface="Cambria Math" charset="0"/>
                        </a:rPr>
                        <m:t>𝑧</m:t>
                      </m:r>
                      <m:r>
                        <a:rPr lang="en-US" b="0" i="1" smtClean="0">
                          <a:latin typeface="Cambria Math" charset="0"/>
                        </a:rPr>
                        <m:t>|</m:t>
                      </m:r>
                      <m:r>
                        <a:rPr lang="en-US" b="0" i="1" smtClean="0">
                          <a:latin typeface="Cambria Math" charset="0"/>
                        </a:rPr>
                        <m:t>𝑥</m:t>
                      </m:r>
                      <m:r>
                        <a:rPr lang="en-US" b="0" i="1" smtClean="0">
                          <a:latin typeface="Cambria Math" charset="0"/>
                        </a:rPr>
                        <m:t>)</m:t>
                      </m:r>
                    </m:oMath>
                  </m:oMathPara>
                </a14:m>
                <a:endParaRPr lang="en-US" dirty="0" smtClean="0"/>
              </a:p>
              <a:p>
                <a:pPr marL="0" indent="0">
                  <a:buNone/>
                </a:pPr>
                <a:endParaRPr lang="en-US" dirty="0" smtClean="0"/>
              </a:p>
              <a:p>
                <a:pPr marL="0" indent="0">
                  <a:buNone/>
                </a:pPr>
                <a14:m>
                  <m:oMathPara xmlns:m="http://schemas.openxmlformats.org/officeDocument/2006/math">
                    <m:oMathParaPr>
                      <m:jc m:val="centerGroup"/>
                    </m:oMathParaPr>
                    <m:oMath xmlns:m="http://schemas.openxmlformats.org/officeDocument/2006/math">
                      <m:r>
                        <a:rPr lang="en-US" b="0" i="1" smtClean="0">
                          <a:latin typeface="Cambria Math" charset="0"/>
                        </a:rPr>
                        <m:t>𝑝</m:t>
                      </m:r>
                      <m:d>
                        <m:dPr>
                          <m:ctrlPr>
                            <a:rPr lang="en-US" b="0" i="1" smtClean="0">
                              <a:latin typeface="Cambria Math" charset="0"/>
                            </a:rPr>
                          </m:ctrlPr>
                        </m:dPr>
                        <m:e>
                          <m:r>
                            <a:rPr lang="en-US" b="0" i="1" smtClean="0">
                              <a:latin typeface="Cambria Math" charset="0"/>
                            </a:rPr>
                            <m:t>𝑥</m:t>
                          </m:r>
                          <m:r>
                            <a:rPr lang="en-US" b="0" i="1" smtClean="0">
                              <a:latin typeface="Cambria Math" charset="0"/>
                            </a:rPr>
                            <m:t>, </m:t>
                          </m:r>
                          <m:r>
                            <a:rPr lang="en-US" b="0" i="1" smtClean="0">
                              <a:latin typeface="Cambria Math" charset="0"/>
                            </a:rPr>
                            <m:t>𝑧</m:t>
                          </m:r>
                        </m:e>
                      </m:d>
                      <m:r>
                        <a:rPr lang="en-US" b="0" i="1" smtClean="0">
                          <a:latin typeface="Cambria Math" charset="0"/>
                        </a:rPr>
                        <m:t>=  </m:t>
                      </m:r>
                      <m:r>
                        <a:rPr lang="en-US" b="0" i="1" smtClean="0">
                          <a:latin typeface="Cambria Math" charset="0"/>
                        </a:rPr>
                        <m:t>𝑝</m:t>
                      </m:r>
                      <m:d>
                        <m:dPr>
                          <m:ctrlPr>
                            <a:rPr lang="en-US" b="0" i="1" smtClean="0">
                              <a:latin typeface="Cambria Math" charset="0"/>
                            </a:rPr>
                          </m:ctrlPr>
                        </m:dPr>
                        <m:e>
                          <m:r>
                            <a:rPr lang="en-US" b="0" i="1" smtClean="0">
                              <a:latin typeface="Cambria Math" charset="0"/>
                            </a:rPr>
                            <m:t>𝑧</m:t>
                          </m:r>
                        </m:e>
                      </m:d>
                      <m:r>
                        <a:rPr lang="en-US" b="0" i="1" smtClean="0">
                          <a:latin typeface="Cambria Math" charset="0"/>
                        </a:rPr>
                        <m:t> </m:t>
                      </m:r>
                      <m:r>
                        <a:rPr lang="en-US" b="0" i="1" smtClean="0">
                          <a:latin typeface="Cambria Math" charset="0"/>
                        </a:rPr>
                        <m:t>𝑝</m:t>
                      </m:r>
                      <m:r>
                        <a:rPr lang="en-US" b="0" i="1" smtClean="0">
                          <a:latin typeface="Cambria Math" charset="0"/>
                        </a:rPr>
                        <m:t>(</m:t>
                      </m:r>
                      <m:r>
                        <a:rPr lang="en-US" b="0" i="1" smtClean="0">
                          <a:latin typeface="Cambria Math" charset="0"/>
                        </a:rPr>
                        <m:t>𝑥</m:t>
                      </m:r>
                      <m:r>
                        <a:rPr lang="en-US" b="0" i="1" smtClean="0">
                          <a:latin typeface="Cambria Math" charset="0"/>
                        </a:rPr>
                        <m:t>|</m:t>
                      </m:r>
                      <m:r>
                        <a:rPr lang="en-US" b="0" i="1" smtClean="0">
                          <a:latin typeface="Cambria Math" charset="0"/>
                        </a:rPr>
                        <m:t>𝑧</m:t>
                      </m:r>
                      <m:r>
                        <a:rPr lang="en-US" b="0" i="1" smtClean="0">
                          <a:latin typeface="Cambria Math" charset="0"/>
                        </a:rPr>
                        <m:t>)</m:t>
                      </m:r>
                    </m:oMath>
                  </m:oMathPara>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3"/>
                <a:stretch>
                  <a:fillRect l="-1043" t="-2241" r="-696" b="-4342"/>
                </a:stretch>
              </a:blipFill>
            </p:spPr>
            <p:txBody>
              <a:bodyPr/>
              <a:lstStyle/>
              <a:p>
                <a:r>
                  <a:rPr lang="en-US">
                    <a:noFill/>
                  </a:rPr>
                  <a:t> </a:t>
                </a:r>
              </a:p>
            </p:txBody>
          </p:sp>
        </mc:Fallback>
      </mc:AlternateContent>
      <p:sp>
        <p:nvSpPr>
          <p:cNvPr id="5" name="Footer Placeholder 3"/>
          <p:cNvSpPr>
            <a:spLocks noGrp="1"/>
          </p:cNvSpPr>
          <p:nvPr>
            <p:ph type="ftr" sz="quarter" idx="11"/>
          </p:nvPr>
        </p:nvSpPr>
        <p:spPr>
          <a:xfrm>
            <a:off x="838200" y="6356351"/>
            <a:ext cx="10515600" cy="331320"/>
          </a:xfrm>
        </p:spPr>
        <p:txBody>
          <a:bodyPr/>
          <a:lstStyle/>
          <a:p>
            <a:pPr algn="r"/>
            <a:r>
              <a:rPr lang="en-US" dirty="0" err="1"/>
              <a:t>Dumoulin</a:t>
            </a:r>
            <a:r>
              <a:rPr lang="en-US" dirty="0"/>
              <a:t>, Vincent, et al. </a:t>
            </a:r>
            <a:r>
              <a:rPr lang="en-US" dirty="0" smtClean="0"/>
              <a:t>“</a:t>
            </a:r>
            <a:r>
              <a:rPr lang="en-US" b="1" dirty="0" smtClean="0"/>
              <a:t>Adversarially </a:t>
            </a:r>
            <a:r>
              <a:rPr lang="en-US" b="1" dirty="0"/>
              <a:t>learned </a:t>
            </a:r>
            <a:r>
              <a:rPr lang="en-US" b="1" dirty="0" smtClean="0"/>
              <a:t>inference</a:t>
            </a:r>
            <a:r>
              <a:rPr lang="en-US" dirty="0" smtClean="0"/>
              <a:t>”.</a:t>
            </a:r>
            <a:r>
              <a:rPr lang="en-US" dirty="0"/>
              <a:t> </a:t>
            </a:r>
            <a:r>
              <a:rPr lang="en-US" i="1" dirty="0"/>
              <a:t>arXiv preprint arXiv:1606.00704</a:t>
            </a:r>
            <a:r>
              <a:rPr lang="en-US" dirty="0"/>
              <a:t> (2016</a:t>
            </a:r>
            <a:r>
              <a:rPr lang="en-US" dirty="0" smtClean="0"/>
              <a:t>).</a:t>
            </a:r>
            <a:endParaRPr lang="en-US" dirty="0"/>
          </a:p>
        </p:txBody>
      </p:sp>
      <p:sp>
        <p:nvSpPr>
          <p:cNvPr id="7" name="TextBox 6"/>
          <p:cNvSpPr txBox="1"/>
          <p:nvPr/>
        </p:nvSpPr>
        <p:spPr>
          <a:xfrm>
            <a:off x="8284289" y="4334587"/>
            <a:ext cx="2311787" cy="400110"/>
          </a:xfrm>
          <a:prstGeom prst="rect">
            <a:avLst/>
          </a:prstGeom>
          <a:noFill/>
        </p:spPr>
        <p:txBody>
          <a:bodyPr wrap="none" rtlCol="0">
            <a:spAutoFit/>
          </a:bodyPr>
          <a:lstStyle/>
          <a:p>
            <a:r>
              <a:rPr lang="en-US" sz="2000" dirty="0" smtClean="0">
                <a:solidFill>
                  <a:schemeClr val="accent6"/>
                </a:solidFill>
              </a:rPr>
              <a:t>encoder distribution</a:t>
            </a:r>
            <a:endParaRPr lang="en-US" sz="2000" dirty="0">
              <a:solidFill>
                <a:schemeClr val="accent6"/>
              </a:solidFill>
            </a:endParaRPr>
          </a:p>
        </p:txBody>
      </p:sp>
      <p:sp>
        <p:nvSpPr>
          <p:cNvPr id="8" name="TextBox 7"/>
          <p:cNvSpPr txBox="1"/>
          <p:nvPr/>
        </p:nvSpPr>
        <p:spPr>
          <a:xfrm>
            <a:off x="8284289" y="5255775"/>
            <a:ext cx="2522101" cy="400110"/>
          </a:xfrm>
          <a:prstGeom prst="rect">
            <a:avLst/>
          </a:prstGeom>
          <a:noFill/>
        </p:spPr>
        <p:txBody>
          <a:bodyPr wrap="none" rtlCol="0">
            <a:spAutoFit/>
          </a:bodyPr>
          <a:lstStyle/>
          <a:p>
            <a:r>
              <a:rPr lang="en-US" sz="2000" smtClean="0">
                <a:solidFill>
                  <a:schemeClr val="accent1"/>
                </a:solidFill>
              </a:rPr>
              <a:t>generator distribution</a:t>
            </a:r>
            <a:endParaRPr lang="en-US" sz="2000" dirty="0">
              <a:solidFill>
                <a:schemeClr val="accent1"/>
              </a:solidFill>
            </a:endParaRPr>
          </a:p>
        </p:txBody>
      </p:sp>
    </p:spTree>
    <p:extLst>
      <p:ext uri="{BB962C8B-B14F-4D97-AF65-F5344CB8AC3E}">
        <p14:creationId xmlns:p14="http://schemas.microsoft.com/office/powerpoint/2010/main" val="204178091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rgbClr val="FF0000"/>
                </a:solidFill>
              </a:rPr>
              <a:t>Adversarially Learned Inference</a:t>
            </a:r>
            <a:endParaRPr lang="en-US" b="1" dirty="0">
              <a:solidFill>
                <a:srgbClr val="FF0000"/>
              </a:solidFill>
            </a:endParaRPr>
          </a:p>
        </p:txBody>
      </p:sp>
      <p:sp>
        <p:nvSpPr>
          <p:cNvPr id="5" name="Footer Placeholder 3"/>
          <p:cNvSpPr>
            <a:spLocks noGrp="1"/>
          </p:cNvSpPr>
          <p:nvPr>
            <p:ph type="ftr" sz="quarter" idx="11"/>
          </p:nvPr>
        </p:nvSpPr>
        <p:spPr>
          <a:xfrm>
            <a:off x="838200" y="6356351"/>
            <a:ext cx="10515600" cy="331320"/>
          </a:xfrm>
        </p:spPr>
        <p:txBody>
          <a:bodyPr/>
          <a:lstStyle/>
          <a:p>
            <a:pPr algn="r"/>
            <a:r>
              <a:rPr lang="en-US" dirty="0" err="1"/>
              <a:t>Dumoulin</a:t>
            </a:r>
            <a:r>
              <a:rPr lang="en-US" dirty="0"/>
              <a:t>, Vincent, et al. </a:t>
            </a:r>
            <a:r>
              <a:rPr lang="en-US" dirty="0" smtClean="0"/>
              <a:t>“</a:t>
            </a:r>
            <a:r>
              <a:rPr lang="en-US" b="1" dirty="0" smtClean="0"/>
              <a:t>Adversarially </a:t>
            </a:r>
            <a:r>
              <a:rPr lang="en-US" b="1" dirty="0"/>
              <a:t>learned </a:t>
            </a:r>
            <a:r>
              <a:rPr lang="en-US" b="1" dirty="0" smtClean="0"/>
              <a:t>inference</a:t>
            </a:r>
            <a:r>
              <a:rPr lang="en-US" dirty="0" smtClean="0"/>
              <a:t>”.</a:t>
            </a:r>
            <a:r>
              <a:rPr lang="en-US" dirty="0"/>
              <a:t> </a:t>
            </a:r>
            <a:r>
              <a:rPr lang="en-US" i="1" dirty="0"/>
              <a:t>arXiv preprint arXiv:1606.00704</a:t>
            </a:r>
            <a:r>
              <a:rPr lang="en-US" dirty="0"/>
              <a:t> (2016</a:t>
            </a:r>
            <a:r>
              <a:rPr lang="en-US" dirty="0" smtClean="0"/>
              <a:t>).</a:t>
            </a:r>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0271" y="1690688"/>
            <a:ext cx="7332239" cy="2635023"/>
          </a:xfrm>
          <a:prstGeom prst="rect">
            <a:avLst/>
          </a:prstGeom>
        </p:spPr>
      </p:pic>
      <mc:AlternateContent xmlns:mc="http://schemas.openxmlformats.org/markup-compatibility/2006" xmlns:a14="http://schemas.microsoft.com/office/drawing/2010/main">
        <mc:Choice Requires="a14">
          <p:sp>
            <p:nvSpPr>
              <p:cNvPr id="8" name="Content Placeholder 7"/>
              <p:cNvSpPr>
                <a:spLocks noGrp="1"/>
              </p:cNvSpPr>
              <p:nvPr>
                <p:ph idx="1"/>
              </p:nvPr>
            </p:nvSpPr>
            <p:spPr>
              <a:xfrm>
                <a:off x="838200" y="5304605"/>
                <a:ext cx="10515600" cy="693337"/>
              </a:xfrm>
            </p:spPr>
            <p:txBody>
              <a:bodyPr/>
              <a:lstStyle/>
              <a:p>
                <a:pPr marL="0" lvl="0" indent="0">
                  <a:lnSpc>
                    <a:spcPct val="100000"/>
                  </a:lnSpc>
                  <a:spcBef>
                    <a:spcPts val="0"/>
                  </a:spcBef>
                  <a:buNone/>
                </a:pPr>
                <a14:m>
                  <m:oMathPara xmlns:m="http://schemas.openxmlformats.org/officeDocument/2006/math">
                    <m:oMathParaPr>
                      <m:jc m:val="centerGroup"/>
                    </m:oMathParaPr>
                    <m:oMath xmlns:m="http://schemas.openxmlformats.org/officeDocument/2006/math">
                      <m:func>
                        <m:funcPr>
                          <m:ctrlPr>
                            <a:rPr lang="en-US" b="0" i="1" smtClean="0">
                              <a:latin typeface="Cambria Math" charset="0"/>
                            </a:rPr>
                          </m:ctrlPr>
                        </m:funcPr>
                        <m:fName>
                          <m:limLow>
                            <m:limLowPr>
                              <m:ctrlPr>
                                <a:rPr lang="en-US" b="0" i="1" smtClean="0">
                                  <a:latin typeface="Cambria Math" charset="0"/>
                                </a:rPr>
                              </m:ctrlPr>
                            </m:limLowPr>
                            <m:e>
                              <m:r>
                                <m:rPr>
                                  <m:sty m:val="p"/>
                                </m:rPr>
                                <a:rPr lang="en-US" b="0" i="0" smtClean="0">
                                  <a:latin typeface="Cambria Math" charset="0"/>
                                </a:rPr>
                                <m:t>min</m:t>
                              </m:r>
                            </m:e>
                            <m:lim>
                              <m:r>
                                <a:rPr lang="en-US" b="0" i="1" smtClean="0">
                                  <a:latin typeface="Cambria Math" charset="0"/>
                                </a:rPr>
                                <m:t>𝐺</m:t>
                              </m:r>
                            </m:lim>
                          </m:limLow>
                        </m:fName>
                        <m:e>
                          <m:func>
                            <m:funcPr>
                              <m:ctrlPr>
                                <a:rPr lang="en-US" b="0" i="1" smtClean="0">
                                  <a:latin typeface="Cambria Math" charset="0"/>
                                </a:rPr>
                              </m:ctrlPr>
                            </m:funcPr>
                            <m:fName>
                              <m:limLow>
                                <m:limLowPr>
                                  <m:ctrlPr>
                                    <a:rPr lang="en-US" b="0" i="1" smtClean="0">
                                      <a:latin typeface="Cambria Math" charset="0"/>
                                    </a:rPr>
                                  </m:ctrlPr>
                                </m:limLowPr>
                                <m:e>
                                  <m:r>
                                    <m:rPr>
                                      <m:sty m:val="p"/>
                                    </m:rPr>
                                    <a:rPr lang="en-US" b="0" i="0" smtClean="0">
                                      <a:latin typeface="Cambria Math" charset="0"/>
                                    </a:rPr>
                                    <m:t>max</m:t>
                                  </m:r>
                                </m:e>
                                <m:lim>
                                  <m:r>
                                    <a:rPr lang="en-US" b="0" i="1" smtClean="0">
                                      <a:latin typeface="Cambria Math" charset="0"/>
                                    </a:rPr>
                                    <m:t>𝐷</m:t>
                                  </m:r>
                                </m:lim>
                              </m:limLow>
                            </m:fName>
                            <m:e>
                              <m:r>
                                <a:rPr lang="en-US" b="0" i="1" smtClean="0">
                                  <a:latin typeface="Cambria Math" charset="0"/>
                                </a:rPr>
                                <m:t>  </m:t>
                              </m:r>
                              <m:sSub>
                                <m:sSubPr>
                                  <m:ctrlPr>
                                    <a:rPr lang="en-US" b="0" i="1" smtClean="0">
                                      <a:solidFill>
                                        <a:schemeClr val="tx1"/>
                                      </a:solidFill>
                                      <a:latin typeface="Cambria Math" charset="0"/>
                                    </a:rPr>
                                  </m:ctrlPr>
                                </m:sSubPr>
                                <m:e>
                                  <m:r>
                                    <a:rPr lang="en-US" b="0" i="1" smtClean="0">
                                      <a:solidFill>
                                        <a:schemeClr val="tx1"/>
                                      </a:solidFill>
                                      <a:latin typeface="Cambria Math" charset="0"/>
                                      <a:ea typeface="Cambria Math" charset="0"/>
                                      <a:cs typeface="Cambria Math" charset="0"/>
                                    </a:rPr>
                                    <m:t>𝔼</m:t>
                                  </m:r>
                                </m:e>
                                <m:sub>
                                  <m:r>
                                    <a:rPr lang="en-US" b="0" i="1" smtClean="0">
                                      <a:solidFill>
                                        <a:schemeClr val="tx1"/>
                                      </a:solidFill>
                                      <a:latin typeface="Cambria Math" charset="0"/>
                                    </a:rPr>
                                    <m:t>𝑞</m:t>
                                  </m:r>
                                  <m:d>
                                    <m:dPr>
                                      <m:ctrlPr>
                                        <a:rPr lang="en-US" b="0" i="1" smtClean="0">
                                          <a:solidFill>
                                            <a:schemeClr val="tx1"/>
                                          </a:solidFill>
                                          <a:latin typeface="Cambria Math" charset="0"/>
                                        </a:rPr>
                                      </m:ctrlPr>
                                    </m:dPr>
                                    <m:e>
                                      <m:r>
                                        <a:rPr lang="en-US" b="0" i="1" smtClean="0">
                                          <a:solidFill>
                                            <a:schemeClr val="tx1"/>
                                          </a:solidFill>
                                          <a:latin typeface="Cambria Math" charset="0"/>
                                        </a:rPr>
                                        <m:t>𝑥</m:t>
                                      </m:r>
                                    </m:e>
                                  </m:d>
                                </m:sub>
                              </m:sSub>
                              <m:r>
                                <a:rPr lang="en-US" b="0" i="1" smtClean="0">
                                  <a:solidFill>
                                    <a:schemeClr val="tx1"/>
                                  </a:solidFill>
                                  <a:latin typeface="Cambria Math" charset="0"/>
                                </a:rPr>
                                <m:t>[</m:t>
                              </m:r>
                              <m:func>
                                <m:funcPr>
                                  <m:ctrlPr>
                                    <a:rPr lang="en-US" b="0" i="1" smtClean="0">
                                      <a:solidFill>
                                        <a:schemeClr val="tx1"/>
                                      </a:solidFill>
                                      <a:latin typeface="Cambria Math" charset="0"/>
                                    </a:rPr>
                                  </m:ctrlPr>
                                </m:funcPr>
                                <m:fName>
                                  <m:r>
                                    <m:rPr>
                                      <m:sty m:val="p"/>
                                    </m:rPr>
                                    <a:rPr lang="en-US" b="0" i="0" smtClean="0">
                                      <a:solidFill>
                                        <a:schemeClr val="tx1"/>
                                      </a:solidFill>
                                      <a:latin typeface="Cambria Math" charset="0"/>
                                    </a:rPr>
                                    <m:t>log</m:t>
                                  </m:r>
                                </m:fName>
                                <m:e>
                                  <m:d>
                                    <m:dPr>
                                      <m:endChr m:val="]"/>
                                      <m:ctrlPr>
                                        <a:rPr lang="en-US" b="0" i="1" smtClean="0">
                                          <a:solidFill>
                                            <a:schemeClr val="tx1"/>
                                          </a:solidFill>
                                          <a:latin typeface="Cambria Math" charset="0"/>
                                        </a:rPr>
                                      </m:ctrlPr>
                                    </m:dPr>
                                    <m:e>
                                      <m:r>
                                        <a:rPr lang="en-US" b="0" i="1" smtClean="0">
                                          <a:solidFill>
                                            <a:schemeClr val="tx1"/>
                                          </a:solidFill>
                                          <a:latin typeface="Cambria Math" charset="0"/>
                                        </a:rPr>
                                        <m:t>𝐷</m:t>
                                      </m:r>
                                      <m:d>
                                        <m:dPr>
                                          <m:ctrlPr>
                                            <a:rPr lang="en-US" b="0" i="1" smtClean="0">
                                              <a:solidFill>
                                                <a:schemeClr val="tx1"/>
                                              </a:solidFill>
                                              <a:latin typeface="Cambria Math" charset="0"/>
                                            </a:rPr>
                                          </m:ctrlPr>
                                        </m:dPr>
                                        <m:e>
                                          <m:r>
                                            <a:rPr lang="en-US" b="0" i="1" smtClean="0">
                                              <a:solidFill>
                                                <a:schemeClr val="tx1"/>
                                              </a:solidFill>
                                              <a:latin typeface="Cambria Math" charset="0"/>
                                            </a:rPr>
                                            <m:t>𝑥</m:t>
                                          </m:r>
                                          <m:r>
                                            <a:rPr lang="en-US" b="0" i="1" smtClean="0">
                                              <a:solidFill>
                                                <a:schemeClr val="tx1"/>
                                              </a:solidFill>
                                              <a:latin typeface="Cambria Math" charset="0"/>
                                            </a:rPr>
                                            <m:t>, </m:t>
                                          </m:r>
                                          <m:sSub>
                                            <m:sSubPr>
                                              <m:ctrlPr>
                                                <a:rPr lang="en-US" b="0" i="1" smtClean="0">
                                                  <a:solidFill>
                                                    <a:schemeClr val="accent6"/>
                                                  </a:solidFill>
                                                  <a:latin typeface="Cambria Math" charset="0"/>
                                                </a:rPr>
                                              </m:ctrlPr>
                                            </m:sSubPr>
                                            <m:e>
                                              <m:r>
                                                <a:rPr lang="en-US" b="0" i="1" smtClean="0">
                                                  <a:solidFill>
                                                    <a:schemeClr val="accent6"/>
                                                  </a:solidFill>
                                                  <a:latin typeface="Cambria Math" charset="0"/>
                                                </a:rPr>
                                                <m:t>𝐺</m:t>
                                              </m:r>
                                            </m:e>
                                            <m:sub>
                                              <m:r>
                                                <a:rPr lang="en-US" b="0" i="1" smtClean="0">
                                                  <a:solidFill>
                                                    <a:schemeClr val="accent6"/>
                                                  </a:solidFill>
                                                  <a:latin typeface="Cambria Math" charset="0"/>
                                                </a:rPr>
                                                <m:t>𝑧</m:t>
                                              </m:r>
                                            </m:sub>
                                          </m:sSub>
                                          <m:d>
                                            <m:dPr>
                                              <m:ctrlPr>
                                                <a:rPr lang="en-US" b="0" i="1" smtClean="0">
                                                  <a:solidFill>
                                                    <a:schemeClr val="accent6"/>
                                                  </a:solidFill>
                                                  <a:latin typeface="Cambria Math" charset="0"/>
                                                </a:rPr>
                                              </m:ctrlPr>
                                            </m:dPr>
                                            <m:e>
                                              <m:r>
                                                <a:rPr lang="en-US" b="0" i="1" smtClean="0">
                                                  <a:solidFill>
                                                    <a:schemeClr val="accent6"/>
                                                  </a:solidFill>
                                                  <a:latin typeface="Cambria Math" charset="0"/>
                                                </a:rPr>
                                                <m:t>𝑥</m:t>
                                              </m:r>
                                            </m:e>
                                          </m:d>
                                        </m:e>
                                      </m:d>
                                    </m:e>
                                  </m:d>
                                </m:e>
                              </m:func>
                              <m:r>
                                <a:rPr lang="en-US" b="0" i="1" smtClean="0">
                                  <a:solidFill>
                                    <a:schemeClr val="tx1"/>
                                  </a:solidFill>
                                  <a:latin typeface="Cambria Math" charset="0"/>
                                </a:rPr>
                                <m:t>+</m:t>
                              </m:r>
                              <m:sSub>
                                <m:sSubPr>
                                  <m:ctrlPr>
                                    <a:rPr lang="en-US" b="0" i="1" smtClean="0">
                                      <a:solidFill>
                                        <a:schemeClr val="tx1"/>
                                      </a:solidFill>
                                      <a:latin typeface="Cambria Math" charset="0"/>
                                    </a:rPr>
                                  </m:ctrlPr>
                                </m:sSubPr>
                                <m:e>
                                  <m:r>
                                    <a:rPr lang="en-US" i="1">
                                      <a:solidFill>
                                        <a:schemeClr val="tx1"/>
                                      </a:solidFill>
                                      <a:latin typeface="Cambria Math" charset="0"/>
                                      <a:ea typeface="Cambria Math" charset="0"/>
                                      <a:cs typeface="Cambria Math" charset="0"/>
                                    </a:rPr>
                                    <m:t>𝔼</m:t>
                                  </m:r>
                                </m:e>
                                <m:sub>
                                  <m:r>
                                    <a:rPr lang="en-US" b="0" i="1" smtClean="0">
                                      <a:solidFill>
                                        <a:schemeClr val="tx1"/>
                                      </a:solidFill>
                                      <a:latin typeface="Cambria Math" charset="0"/>
                                    </a:rPr>
                                    <m:t>𝑝</m:t>
                                  </m:r>
                                  <m:d>
                                    <m:dPr>
                                      <m:ctrlPr>
                                        <a:rPr lang="en-US" b="0" i="1" smtClean="0">
                                          <a:solidFill>
                                            <a:schemeClr val="tx1"/>
                                          </a:solidFill>
                                          <a:latin typeface="Cambria Math" charset="0"/>
                                        </a:rPr>
                                      </m:ctrlPr>
                                    </m:dPr>
                                    <m:e>
                                      <m:r>
                                        <a:rPr lang="en-US" b="0" i="1" smtClean="0">
                                          <a:solidFill>
                                            <a:schemeClr val="tx1"/>
                                          </a:solidFill>
                                          <a:latin typeface="Cambria Math" charset="0"/>
                                        </a:rPr>
                                        <m:t>𝑥</m:t>
                                      </m:r>
                                    </m:e>
                                  </m:d>
                                </m:sub>
                              </m:sSub>
                              <m:d>
                                <m:dPr>
                                  <m:begChr m:val="["/>
                                  <m:endChr m:val="]"/>
                                  <m:ctrlPr>
                                    <a:rPr lang="en-US" b="0" i="1" smtClean="0">
                                      <a:solidFill>
                                        <a:schemeClr val="tx1"/>
                                      </a:solidFill>
                                      <a:latin typeface="Cambria Math" charset="0"/>
                                    </a:rPr>
                                  </m:ctrlPr>
                                </m:dPr>
                                <m:e>
                                  <m:func>
                                    <m:funcPr>
                                      <m:ctrlPr>
                                        <a:rPr lang="en-US" b="0" i="1" smtClean="0">
                                          <a:solidFill>
                                            <a:schemeClr val="tx1"/>
                                          </a:solidFill>
                                          <a:latin typeface="Cambria Math" charset="0"/>
                                        </a:rPr>
                                      </m:ctrlPr>
                                    </m:funcPr>
                                    <m:fName>
                                      <m:r>
                                        <m:rPr>
                                          <m:sty m:val="p"/>
                                        </m:rPr>
                                        <a:rPr lang="en-US" b="0" i="0" smtClean="0">
                                          <a:solidFill>
                                            <a:schemeClr val="tx1"/>
                                          </a:solidFill>
                                          <a:latin typeface="Cambria Math" charset="0"/>
                                        </a:rPr>
                                        <m:t>log</m:t>
                                      </m:r>
                                    </m:fName>
                                    <m:e>
                                      <m:d>
                                        <m:dPr>
                                          <m:ctrlPr>
                                            <a:rPr lang="en-US" b="0" i="1" smtClean="0">
                                              <a:solidFill>
                                                <a:schemeClr val="tx1"/>
                                              </a:solidFill>
                                              <a:latin typeface="Cambria Math" charset="0"/>
                                            </a:rPr>
                                          </m:ctrlPr>
                                        </m:dPr>
                                        <m:e>
                                          <m:r>
                                            <a:rPr lang="en-US" b="0" i="1" smtClean="0">
                                              <a:solidFill>
                                                <a:schemeClr val="tx1"/>
                                              </a:solidFill>
                                              <a:latin typeface="Cambria Math" charset="0"/>
                                            </a:rPr>
                                            <m:t>1 −</m:t>
                                          </m:r>
                                          <m:r>
                                            <a:rPr lang="en-US" b="0" i="1" smtClean="0">
                                              <a:solidFill>
                                                <a:schemeClr val="tx1"/>
                                              </a:solidFill>
                                              <a:latin typeface="Cambria Math" charset="0"/>
                                            </a:rPr>
                                            <m:t>𝐷</m:t>
                                          </m:r>
                                          <m:d>
                                            <m:dPr>
                                              <m:ctrlPr>
                                                <a:rPr lang="en-US" b="0" i="1" smtClean="0">
                                                  <a:solidFill>
                                                    <a:schemeClr val="tx1"/>
                                                  </a:solidFill>
                                                  <a:latin typeface="Cambria Math" charset="0"/>
                                                </a:rPr>
                                              </m:ctrlPr>
                                            </m:dPr>
                                            <m:e>
                                              <m:sSub>
                                                <m:sSubPr>
                                                  <m:ctrlPr>
                                                    <a:rPr lang="en-US" b="0" i="1" smtClean="0">
                                                      <a:solidFill>
                                                        <a:schemeClr val="accent1"/>
                                                      </a:solidFill>
                                                      <a:latin typeface="Cambria Math" charset="0"/>
                                                    </a:rPr>
                                                  </m:ctrlPr>
                                                </m:sSubPr>
                                                <m:e>
                                                  <m:r>
                                                    <a:rPr lang="en-US" b="0" i="1" smtClean="0">
                                                      <a:solidFill>
                                                        <a:schemeClr val="accent1"/>
                                                      </a:solidFill>
                                                      <a:latin typeface="Cambria Math" charset="0"/>
                                                    </a:rPr>
                                                    <m:t>𝐺</m:t>
                                                  </m:r>
                                                </m:e>
                                                <m:sub>
                                                  <m:r>
                                                    <a:rPr lang="en-US" b="0" i="1" smtClean="0">
                                                      <a:solidFill>
                                                        <a:schemeClr val="accent1"/>
                                                      </a:solidFill>
                                                      <a:latin typeface="Cambria Math" charset="0"/>
                                                    </a:rPr>
                                                    <m:t>𝑥</m:t>
                                                  </m:r>
                                                </m:sub>
                                              </m:sSub>
                                              <m:d>
                                                <m:dPr>
                                                  <m:ctrlPr>
                                                    <a:rPr lang="en-US" b="0" i="1" smtClean="0">
                                                      <a:solidFill>
                                                        <a:schemeClr val="accent1"/>
                                                      </a:solidFill>
                                                      <a:latin typeface="Cambria Math" charset="0"/>
                                                    </a:rPr>
                                                  </m:ctrlPr>
                                                </m:dPr>
                                                <m:e>
                                                  <m:r>
                                                    <a:rPr lang="en-US" b="0" i="1" smtClean="0">
                                                      <a:solidFill>
                                                        <a:schemeClr val="accent1"/>
                                                      </a:solidFill>
                                                      <a:latin typeface="Cambria Math" charset="0"/>
                                                    </a:rPr>
                                                    <m:t>𝑧</m:t>
                                                  </m:r>
                                                </m:e>
                                              </m:d>
                                              <m:r>
                                                <a:rPr lang="en-US" b="0" i="1" smtClean="0">
                                                  <a:solidFill>
                                                    <a:schemeClr val="tx1"/>
                                                  </a:solidFill>
                                                  <a:latin typeface="Cambria Math" charset="0"/>
                                                </a:rPr>
                                                <m:t>, </m:t>
                                              </m:r>
                                              <m:r>
                                                <a:rPr lang="en-US" b="0" i="1" smtClean="0">
                                                  <a:solidFill>
                                                    <a:schemeClr val="tx1"/>
                                                  </a:solidFill>
                                                  <a:latin typeface="Cambria Math" charset="0"/>
                                                </a:rPr>
                                                <m:t>𝑧</m:t>
                                              </m:r>
                                            </m:e>
                                          </m:d>
                                        </m:e>
                                      </m:d>
                                    </m:e>
                                  </m:func>
                                </m:e>
                              </m:d>
                            </m:e>
                          </m:func>
                        </m:e>
                      </m:func>
                    </m:oMath>
                  </m:oMathPara>
                </a14:m>
                <a:endParaRPr lang="en-US" dirty="0"/>
              </a:p>
            </p:txBody>
          </p:sp>
        </mc:Choice>
        <mc:Fallback xmlns="">
          <p:sp>
            <p:nvSpPr>
              <p:cNvPr id="8" name="Content Placeholder 7"/>
              <p:cNvSpPr>
                <a:spLocks noGrp="1" noRot="1" noChangeAspect="1" noMove="1" noResize="1" noEditPoints="1" noAdjustHandles="1" noChangeArrowheads="1" noChangeShapeType="1" noTextEdit="1"/>
              </p:cNvSpPr>
              <p:nvPr>
                <p:ph idx="1"/>
              </p:nvPr>
            </p:nvSpPr>
            <p:spPr>
              <a:xfrm>
                <a:off x="838200" y="5304605"/>
                <a:ext cx="10515600" cy="693337"/>
              </a:xfrm>
              <a:blipFill rotWithShape="0">
                <a:blip r:embed="rId4"/>
                <a:stretch>
                  <a:fillRect/>
                </a:stretch>
              </a:blipFill>
            </p:spPr>
            <p:txBody>
              <a:bodyPr/>
              <a:lstStyle/>
              <a:p>
                <a:r>
                  <a:rPr lang="en-US">
                    <a:noFill/>
                  </a:rPr>
                  <a:t> </a:t>
                </a:r>
              </a:p>
            </p:txBody>
          </p:sp>
        </mc:Fallback>
      </mc:AlternateContent>
      <p:sp>
        <p:nvSpPr>
          <p:cNvPr id="9" name="TextBox 8"/>
          <p:cNvSpPr txBox="1"/>
          <p:nvPr/>
        </p:nvSpPr>
        <p:spPr>
          <a:xfrm flipH="1">
            <a:off x="7291104" y="4234706"/>
            <a:ext cx="2061368" cy="369332"/>
          </a:xfrm>
          <a:prstGeom prst="rect">
            <a:avLst/>
          </a:prstGeom>
          <a:noFill/>
        </p:spPr>
        <p:txBody>
          <a:bodyPr wrap="square" rtlCol="0">
            <a:spAutoFit/>
          </a:bodyPr>
          <a:lstStyle/>
          <a:p>
            <a:r>
              <a:rPr lang="en-US" dirty="0" smtClean="0">
                <a:solidFill>
                  <a:schemeClr val="accent1"/>
                </a:solidFill>
              </a:rPr>
              <a:t>Generator Network</a:t>
            </a:r>
            <a:endParaRPr lang="en-US" dirty="0">
              <a:solidFill>
                <a:schemeClr val="accent1"/>
              </a:solidFill>
            </a:endParaRPr>
          </a:p>
        </p:txBody>
      </p:sp>
      <p:sp>
        <p:nvSpPr>
          <p:cNvPr id="14" name="TextBox 13"/>
          <p:cNvSpPr txBox="1"/>
          <p:nvPr/>
        </p:nvSpPr>
        <p:spPr>
          <a:xfrm>
            <a:off x="1484222" y="4234706"/>
            <a:ext cx="2792431" cy="369332"/>
          </a:xfrm>
          <a:prstGeom prst="rect">
            <a:avLst/>
          </a:prstGeom>
          <a:noFill/>
        </p:spPr>
        <p:txBody>
          <a:bodyPr wrap="none" rtlCol="0">
            <a:spAutoFit/>
          </a:bodyPr>
          <a:lstStyle/>
          <a:p>
            <a:r>
              <a:rPr lang="en-US" dirty="0" smtClean="0">
                <a:solidFill>
                  <a:schemeClr val="accent6"/>
                </a:solidFill>
              </a:rPr>
              <a:t>Encoder/Inference Network</a:t>
            </a:r>
            <a:endParaRPr lang="en-US" dirty="0">
              <a:solidFill>
                <a:schemeClr val="accent6"/>
              </a:solidFill>
            </a:endParaRPr>
          </a:p>
        </p:txBody>
      </p:sp>
      <p:sp>
        <p:nvSpPr>
          <p:cNvPr id="15" name="TextBox 14"/>
          <p:cNvSpPr txBox="1"/>
          <p:nvPr/>
        </p:nvSpPr>
        <p:spPr>
          <a:xfrm flipH="1">
            <a:off x="4544777" y="3449260"/>
            <a:ext cx="2403229" cy="369332"/>
          </a:xfrm>
          <a:prstGeom prst="rect">
            <a:avLst/>
          </a:prstGeom>
          <a:noFill/>
        </p:spPr>
        <p:txBody>
          <a:bodyPr wrap="square" rtlCol="0">
            <a:spAutoFit/>
          </a:bodyPr>
          <a:lstStyle/>
          <a:p>
            <a:r>
              <a:rPr lang="en-US" dirty="0" smtClean="0"/>
              <a:t>Discriminator Network</a:t>
            </a:r>
            <a:endParaRPr lang="en-US" dirty="0"/>
          </a:p>
        </p:txBody>
      </p:sp>
      <p:cxnSp>
        <p:nvCxnSpPr>
          <p:cNvPr id="17" name="Straight Connector 16"/>
          <p:cNvCxnSpPr/>
          <p:nvPr/>
        </p:nvCxnSpPr>
        <p:spPr>
          <a:xfrm>
            <a:off x="4806462" y="5896707"/>
            <a:ext cx="1055077" cy="0"/>
          </a:xfrm>
          <a:prstGeom prst="line">
            <a:avLst/>
          </a:prstGeom>
          <a:ln w="38100"/>
        </p:spPr>
        <p:style>
          <a:lnRef idx="2">
            <a:schemeClr val="accent3"/>
          </a:lnRef>
          <a:fillRef idx="0">
            <a:schemeClr val="accent3"/>
          </a:fillRef>
          <a:effectRef idx="1">
            <a:schemeClr val="accent3"/>
          </a:effectRef>
          <a:fontRef idx="minor">
            <a:schemeClr val="tx1"/>
          </a:fontRef>
        </p:style>
      </p:cxnSp>
      <p:cxnSp>
        <p:nvCxnSpPr>
          <p:cNvPr id="18" name="Straight Connector 17"/>
          <p:cNvCxnSpPr/>
          <p:nvPr/>
        </p:nvCxnSpPr>
        <p:spPr>
          <a:xfrm>
            <a:off x="9364195" y="5861537"/>
            <a:ext cx="1055077" cy="0"/>
          </a:xfrm>
          <a:prstGeom prst="line">
            <a:avLst/>
          </a:prstGeom>
          <a:ln w="38100"/>
        </p:spPr>
        <p:style>
          <a:lnRef idx="3">
            <a:schemeClr val="accent3"/>
          </a:lnRef>
          <a:fillRef idx="0">
            <a:schemeClr val="accent3"/>
          </a:fillRef>
          <a:effectRef idx="2">
            <a:schemeClr val="accent3"/>
          </a:effectRef>
          <a:fontRef idx="minor">
            <a:schemeClr val="tx1"/>
          </a:fontRef>
        </p:style>
      </p:cxnSp>
      <p:sp>
        <p:nvSpPr>
          <p:cNvPr id="19" name="TextBox 18"/>
          <p:cNvSpPr txBox="1"/>
          <p:nvPr/>
        </p:nvSpPr>
        <p:spPr>
          <a:xfrm>
            <a:off x="7098479" y="4684120"/>
            <a:ext cx="2314031" cy="307777"/>
          </a:xfrm>
          <a:prstGeom prst="rect">
            <a:avLst/>
          </a:prstGeom>
          <a:noFill/>
        </p:spPr>
        <p:txBody>
          <a:bodyPr wrap="none" rtlCol="0">
            <a:spAutoFit/>
          </a:bodyPr>
          <a:lstStyle/>
          <a:p>
            <a:r>
              <a:rPr lang="en-US" sz="1400" dirty="0" smtClean="0"/>
              <a:t>Figure 1 in the original paper.</a:t>
            </a:r>
            <a:endParaRPr lang="en-US" sz="1400" dirty="0"/>
          </a:p>
        </p:txBody>
      </p:sp>
    </p:spTree>
    <p:extLst>
      <p:ext uri="{BB962C8B-B14F-4D97-AF65-F5344CB8AC3E}">
        <p14:creationId xmlns:p14="http://schemas.microsoft.com/office/powerpoint/2010/main" val="92777762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rgbClr val="FF0000"/>
                </a:solidFill>
              </a:rPr>
              <a:t>Adversarially Learned Inference</a:t>
            </a:r>
            <a:endParaRPr lang="en-US" b="1" dirty="0">
              <a:solidFill>
                <a:srgbClr val="FF0000"/>
              </a:solidFill>
            </a:endParaRP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a:bodyPr>
              <a:lstStyle/>
              <a:p>
                <a:r>
                  <a:rPr lang="en-US" dirty="0"/>
                  <a:t>Nash equilibrium yields</a:t>
                </a:r>
                <a14:m>
                  <m:oMath xmlns:m="http://schemas.openxmlformats.org/officeDocument/2006/math">
                    <m:r>
                      <a:rPr lang="en-US">
                        <a:latin typeface="Cambria Math" charset="0"/>
                        <a:ea typeface="Cambria Math" charset="0"/>
                        <a:cs typeface="Cambria Math" charset="0"/>
                      </a:rPr>
                      <m:t> </m:t>
                    </m:r>
                  </m:oMath>
                </a14:m>
                <a:endParaRPr lang="en-US" dirty="0" smtClean="0">
                  <a:latin typeface="Cambria Math" charset="0"/>
                  <a:ea typeface="Cambria Math" charset="0"/>
                  <a:cs typeface="Cambria Math" charset="0"/>
                </a:endParaRPr>
              </a:p>
              <a:p>
                <a:endParaRPr lang="en-US" dirty="0">
                  <a:latin typeface="Cambria Math" charset="0"/>
                  <a:ea typeface="Cambria Math" charset="0"/>
                  <a:cs typeface="Cambria Math" charset="0"/>
                </a:endParaRPr>
              </a:p>
              <a:p>
                <a:pPr lvl="1"/>
                <a:r>
                  <a:rPr lang="en-US" b="1" dirty="0">
                    <a:ea typeface="Cambria Math" charset="0"/>
                    <a:cs typeface="Cambria Math" charset="0"/>
                  </a:rPr>
                  <a:t>Joint:</a:t>
                </a:r>
                <a:r>
                  <a:rPr lang="en-US" dirty="0">
                    <a:ea typeface="Cambria Math" charset="0"/>
                    <a:cs typeface="Cambria Math" charset="0"/>
                  </a:rPr>
                  <a:t> 		</a:t>
                </a:r>
                <a14:m>
                  <m:oMath xmlns:m="http://schemas.openxmlformats.org/officeDocument/2006/math">
                    <m:r>
                      <a:rPr lang="en-US" i="1">
                        <a:latin typeface="Cambria Math" charset="0"/>
                        <a:ea typeface="Cambria Math" charset="0"/>
                        <a:cs typeface="Cambria Math" charset="0"/>
                      </a:rPr>
                      <m:t>𝑝</m:t>
                    </m:r>
                    <m:d>
                      <m:dPr>
                        <m:ctrlPr>
                          <a:rPr lang="en-US" i="1">
                            <a:latin typeface="Cambria Math" charset="0"/>
                            <a:ea typeface="Cambria Math" charset="0"/>
                            <a:cs typeface="Cambria Math" charset="0"/>
                          </a:rPr>
                        </m:ctrlPr>
                      </m:dPr>
                      <m:e>
                        <m:r>
                          <a:rPr lang="en-US" i="1">
                            <a:latin typeface="Cambria Math" charset="0"/>
                            <a:ea typeface="Cambria Math" charset="0"/>
                            <a:cs typeface="Cambria Math" charset="0"/>
                          </a:rPr>
                          <m:t>𝑥</m:t>
                        </m:r>
                        <m:r>
                          <a:rPr lang="en-US" i="1">
                            <a:latin typeface="Cambria Math" charset="0"/>
                            <a:ea typeface="Cambria Math" charset="0"/>
                            <a:cs typeface="Cambria Math" charset="0"/>
                          </a:rPr>
                          <m:t>, </m:t>
                        </m:r>
                        <m:r>
                          <a:rPr lang="en-US" i="1">
                            <a:latin typeface="Cambria Math" charset="0"/>
                            <a:ea typeface="Cambria Math" charset="0"/>
                            <a:cs typeface="Cambria Math" charset="0"/>
                          </a:rPr>
                          <m:t>𝑧</m:t>
                        </m:r>
                      </m:e>
                    </m:d>
                    <m:r>
                      <a:rPr lang="en-US" i="1">
                        <a:latin typeface="Cambria Math" charset="0"/>
                        <a:ea typeface="Cambria Math" charset="0"/>
                        <a:cs typeface="Cambria Math" charset="0"/>
                      </a:rPr>
                      <m:t> ~ </m:t>
                    </m:r>
                    <m:r>
                      <a:rPr lang="en-US" i="1">
                        <a:latin typeface="Cambria Math" charset="0"/>
                        <a:ea typeface="Cambria Math" charset="0"/>
                        <a:cs typeface="Cambria Math" charset="0"/>
                      </a:rPr>
                      <m:t>𝑞</m:t>
                    </m:r>
                    <m:d>
                      <m:dPr>
                        <m:ctrlPr>
                          <a:rPr lang="en-US" i="1">
                            <a:latin typeface="Cambria Math" charset="0"/>
                            <a:ea typeface="Cambria Math" charset="0"/>
                            <a:cs typeface="Cambria Math" charset="0"/>
                          </a:rPr>
                        </m:ctrlPr>
                      </m:dPr>
                      <m:e>
                        <m:r>
                          <a:rPr lang="en-US" i="1">
                            <a:latin typeface="Cambria Math" charset="0"/>
                            <a:ea typeface="Cambria Math" charset="0"/>
                            <a:cs typeface="Cambria Math" charset="0"/>
                          </a:rPr>
                          <m:t>𝑥</m:t>
                        </m:r>
                        <m:r>
                          <a:rPr lang="en-US" i="1">
                            <a:latin typeface="Cambria Math" charset="0"/>
                            <a:ea typeface="Cambria Math" charset="0"/>
                            <a:cs typeface="Cambria Math" charset="0"/>
                          </a:rPr>
                          <m:t>,</m:t>
                        </m:r>
                        <m:r>
                          <a:rPr lang="en-US" i="1">
                            <a:latin typeface="Cambria Math" charset="0"/>
                            <a:ea typeface="Cambria Math" charset="0"/>
                            <a:cs typeface="Cambria Math" charset="0"/>
                          </a:rPr>
                          <m:t>𝑧</m:t>
                        </m:r>
                      </m:e>
                    </m:d>
                  </m:oMath>
                </a14:m>
                <a:endParaRPr lang="en-US" dirty="0"/>
              </a:p>
              <a:p>
                <a:pPr lvl="1"/>
                <a:r>
                  <a:rPr lang="en-US" b="1" dirty="0"/>
                  <a:t>Marginals:	</a:t>
                </a:r>
                <a14:m>
                  <m:oMath xmlns:m="http://schemas.openxmlformats.org/officeDocument/2006/math">
                    <m:r>
                      <a:rPr lang="en-US" i="1">
                        <a:latin typeface="Cambria Math" charset="0"/>
                        <a:ea typeface="Cambria Math" charset="0"/>
                        <a:cs typeface="Cambria Math" charset="0"/>
                      </a:rPr>
                      <m:t>𝑝</m:t>
                    </m:r>
                    <m:d>
                      <m:dPr>
                        <m:ctrlPr>
                          <a:rPr lang="en-US" i="1">
                            <a:latin typeface="Cambria Math" charset="0"/>
                            <a:ea typeface="Cambria Math" charset="0"/>
                            <a:cs typeface="Cambria Math" charset="0"/>
                          </a:rPr>
                        </m:ctrlPr>
                      </m:dPr>
                      <m:e>
                        <m:r>
                          <a:rPr lang="en-US" i="1">
                            <a:latin typeface="Cambria Math" charset="0"/>
                            <a:ea typeface="Cambria Math" charset="0"/>
                            <a:cs typeface="Cambria Math" charset="0"/>
                          </a:rPr>
                          <m:t>𝑥</m:t>
                        </m:r>
                      </m:e>
                    </m:d>
                    <m:r>
                      <a:rPr lang="en-US" i="1">
                        <a:latin typeface="Cambria Math" charset="0"/>
                        <a:ea typeface="Cambria Math" charset="0"/>
                        <a:cs typeface="Cambria Math" charset="0"/>
                      </a:rPr>
                      <m:t> ~ </m:t>
                    </m:r>
                    <m:r>
                      <a:rPr lang="en-US" i="1">
                        <a:latin typeface="Cambria Math" charset="0"/>
                        <a:ea typeface="Cambria Math" charset="0"/>
                        <a:cs typeface="Cambria Math" charset="0"/>
                      </a:rPr>
                      <m:t>𝑞</m:t>
                    </m:r>
                    <m:d>
                      <m:dPr>
                        <m:ctrlPr>
                          <a:rPr lang="en-US" i="1">
                            <a:latin typeface="Cambria Math" charset="0"/>
                            <a:ea typeface="Cambria Math" charset="0"/>
                            <a:cs typeface="Cambria Math" charset="0"/>
                          </a:rPr>
                        </m:ctrlPr>
                      </m:dPr>
                      <m:e>
                        <m:r>
                          <a:rPr lang="en-US" i="1">
                            <a:latin typeface="Cambria Math" charset="0"/>
                            <a:ea typeface="Cambria Math" charset="0"/>
                            <a:cs typeface="Cambria Math" charset="0"/>
                          </a:rPr>
                          <m:t>𝑥</m:t>
                        </m:r>
                      </m:e>
                    </m:d>
                  </m:oMath>
                </a14:m>
                <a:r>
                  <a:rPr lang="en-US" dirty="0"/>
                  <a:t> and </a:t>
                </a:r>
                <a14:m>
                  <m:oMath xmlns:m="http://schemas.openxmlformats.org/officeDocument/2006/math">
                    <m:r>
                      <a:rPr lang="en-US" i="1">
                        <a:latin typeface="Cambria Math" charset="0"/>
                        <a:ea typeface="Cambria Math" charset="0"/>
                        <a:cs typeface="Cambria Math" charset="0"/>
                      </a:rPr>
                      <m:t>𝑝</m:t>
                    </m:r>
                    <m:d>
                      <m:dPr>
                        <m:ctrlPr>
                          <a:rPr lang="en-US" i="1">
                            <a:latin typeface="Cambria Math" charset="0"/>
                            <a:ea typeface="Cambria Math" charset="0"/>
                            <a:cs typeface="Cambria Math" charset="0"/>
                          </a:rPr>
                        </m:ctrlPr>
                      </m:dPr>
                      <m:e>
                        <m:r>
                          <a:rPr lang="en-US" i="1">
                            <a:latin typeface="Cambria Math" charset="0"/>
                            <a:ea typeface="Cambria Math" charset="0"/>
                            <a:cs typeface="Cambria Math" charset="0"/>
                          </a:rPr>
                          <m:t>𝑧</m:t>
                        </m:r>
                      </m:e>
                    </m:d>
                    <m:r>
                      <a:rPr lang="en-US" i="1">
                        <a:latin typeface="Cambria Math" charset="0"/>
                        <a:ea typeface="Cambria Math" charset="0"/>
                        <a:cs typeface="Cambria Math" charset="0"/>
                      </a:rPr>
                      <m:t>~ </m:t>
                    </m:r>
                    <m:r>
                      <a:rPr lang="en-US" i="1">
                        <a:latin typeface="Cambria Math" charset="0"/>
                        <a:ea typeface="Cambria Math" charset="0"/>
                        <a:cs typeface="Cambria Math" charset="0"/>
                      </a:rPr>
                      <m:t>𝑞</m:t>
                    </m:r>
                    <m:d>
                      <m:dPr>
                        <m:ctrlPr>
                          <a:rPr lang="en-US" i="1">
                            <a:latin typeface="Cambria Math" charset="0"/>
                            <a:ea typeface="Cambria Math" charset="0"/>
                            <a:cs typeface="Cambria Math" charset="0"/>
                          </a:rPr>
                        </m:ctrlPr>
                      </m:dPr>
                      <m:e>
                        <m:r>
                          <a:rPr lang="en-US" i="1">
                            <a:latin typeface="Cambria Math" charset="0"/>
                            <a:ea typeface="Cambria Math" charset="0"/>
                            <a:cs typeface="Cambria Math" charset="0"/>
                          </a:rPr>
                          <m:t>𝑧</m:t>
                        </m:r>
                      </m:e>
                    </m:d>
                  </m:oMath>
                </a14:m>
                <a:endParaRPr lang="en-US" dirty="0"/>
              </a:p>
              <a:p>
                <a:pPr lvl="1"/>
                <a:r>
                  <a:rPr lang="en-US" b="1" dirty="0"/>
                  <a:t>Conditionals:	</a:t>
                </a:r>
                <a14:m>
                  <m:oMath xmlns:m="http://schemas.openxmlformats.org/officeDocument/2006/math">
                    <m:r>
                      <a:rPr lang="en-US" i="1">
                        <a:latin typeface="Cambria Math" charset="0"/>
                        <a:ea typeface="Cambria Math" charset="0"/>
                        <a:cs typeface="Cambria Math" charset="0"/>
                      </a:rPr>
                      <m:t>𝑝</m:t>
                    </m:r>
                    <m:d>
                      <m:dPr>
                        <m:ctrlPr>
                          <a:rPr lang="en-US" i="1">
                            <a:latin typeface="Cambria Math" charset="0"/>
                            <a:ea typeface="Cambria Math" charset="0"/>
                            <a:cs typeface="Cambria Math" charset="0"/>
                          </a:rPr>
                        </m:ctrlPr>
                      </m:dPr>
                      <m:e>
                        <m:r>
                          <a:rPr lang="en-US" i="1">
                            <a:latin typeface="Cambria Math" charset="0"/>
                            <a:ea typeface="Cambria Math" charset="0"/>
                            <a:cs typeface="Cambria Math" charset="0"/>
                          </a:rPr>
                          <m:t>𝑥</m:t>
                        </m:r>
                        <m:r>
                          <m:rPr>
                            <m:lit/>
                          </m:rPr>
                          <a:rPr lang="en-US" i="1">
                            <a:latin typeface="Cambria Math" charset="0"/>
                            <a:ea typeface="Cambria Math" charset="0"/>
                            <a:cs typeface="Cambria Math" charset="0"/>
                          </a:rPr>
                          <m:t>|</m:t>
                        </m:r>
                        <m:r>
                          <a:rPr lang="en-US" i="1">
                            <a:latin typeface="Cambria Math" charset="0"/>
                            <a:ea typeface="Cambria Math" charset="0"/>
                            <a:cs typeface="Cambria Math" charset="0"/>
                          </a:rPr>
                          <m:t>𝑧</m:t>
                        </m:r>
                      </m:e>
                    </m:d>
                    <m:r>
                      <a:rPr lang="en-US" i="1">
                        <a:latin typeface="Cambria Math" charset="0"/>
                        <a:ea typeface="Cambria Math" charset="0"/>
                        <a:cs typeface="Cambria Math" charset="0"/>
                      </a:rPr>
                      <m:t> ~ </m:t>
                    </m:r>
                    <m:r>
                      <a:rPr lang="en-US" i="1">
                        <a:latin typeface="Cambria Math" charset="0"/>
                        <a:ea typeface="Cambria Math" charset="0"/>
                        <a:cs typeface="Cambria Math" charset="0"/>
                      </a:rPr>
                      <m:t>𝑞</m:t>
                    </m:r>
                    <m:r>
                      <a:rPr lang="en-US" i="1">
                        <a:latin typeface="Cambria Math" charset="0"/>
                        <a:ea typeface="Cambria Math" charset="0"/>
                        <a:cs typeface="Cambria Math" charset="0"/>
                      </a:rPr>
                      <m:t>(</m:t>
                    </m:r>
                    <m:r>
                      <a:rPr lang="en-US" i="1">
                        <a:latin typeface="Cambria Math" charset="0"/>
                        <a:ea typeface="Cambria Math" charset="0"/>
                        <a:cs typeface="Cambria Math" charset="0"/>
                      </a:rPr>
                      <m:t>𝑥</m:t>
                    </m:r>
                    <m:r>
                      <m:rPr>
                        <m:lit/>
                      </m:rPr>
                      <a:rPr lang="en-US" i="1">
                        <a:latin typeface="Cambria Math" charset="0"/>
                        <a:ea typeface="Cambria Math" charset="0"/>
                        <a:cs typeface="Cambria Math" charset="0"/>
                      </a:rPr>
                      <m:t>|</m:t>
                    </m:r>
                    <m:r>
                      <a:rPr lang="en-US" i="1">
                        <a:latin typeface="Cambria Math" charset="0"/>
                        <a:ea typeface="Cambria Math" charset="0"/>
                        <a:cs typeface="Cambria Math" charset="0"/>
                      </a:rPr>
                      <m:t>𝑧</m:t>
                    </m:r>
                    <m:r>
                      <a:rPr lang="en-US" i="1">
                        <a:latin typeface="Cambria Math" charset="0"/>
                        <a:ea typeface="Cambria Math" charset="0"/>
                        <a:cs typeface="Cambria Math" charset="0"/>
                      </a:rPr>
                      <m:t>)</m:t>
                    </m:r>
                  </m:oMath>
                </a14:m>
                <a:r>
                  <a:rPr lang="en-US" dirty="0"/>
                  <a:t> and </a:t>
                </a:r>
                <a14:m>
                  <m:oMath xmlns:m="http://schemas.openxmlformats.org/officeDocument/2006/math">
                    <m:r>
                      <a:rPr lang="en-US" i="1">
                        <a:latin typeface="Cambria Math" charset="0"/>
                        <a:ea typeface="Cambria Math" charset="0"/>
                        <a:cs typeface="Cambria Math" charset="0"/>
                      </a:rPr>
                      <m:t>𝑝</m:t>
                    </m:r>
                    <m:d>
                      <m:dPr>
                        <m:ctrlPr>
                          <a:rPr lang="en-US" i="1">
                            <a:latin typeface="Cambria Math" charset="0"/>
                            <a:ea typeface="Cambria Math" charset="0"/>
                            <a:cs typeface="Cambria Math" charset="0"/>
                          </a:rPr>
                        </m:ctrlPr>
                      </m:dPr>
                      <m:e>
                        <m:r>
                          <a:rPr lang="en-US" i="1">
                            <a:latin typeface="Cambria Math" charset="0"/>
                            <a:ea typeface="Cambria Math" charset="0"/>
                            <a:cs typeface="Cambria Math" charset="0"/>
                          </a:rPr>
                          <m:t>𝑧</m:t>
                        </m:r>
                        <m:r>
                          <m:rPr>
                            <m:lit/>
                          </m:rPr>
                          <a:rPr lang="en-US" i="1">
                            <a:latin typeface="Cambria Math" charset="0"/>
                            <a:ea typeface="Cambria Math" charset="0"/>
                            <a:cs typeface="Cambria Math" charset="0"/>
                          </a:rPr>
                          <m:t>|</m:t>
                        </m:r>
                        <m:r>
                          <a:rPr lang="en-US" i="1">
                            <a:latin typeface="Cambria Math" charset="0"/>
                            <a:ea typeface="Cambria Math" charset="0"/>
                            <a:cs typeface="Cambria Math" charset="0"/>
                          </a:rPr>
                          <m:t>𝑥</m:t>
                        </m:r>
                      </m:e>
                    </m:d>
                    <m:r>
                      <a:rPr lang="en-US" i="1">
                        <a:latin typeface="Cambria Math" charset="0"/>
                        <a:ea typeface="Cambria Math" charset="0"/>
                        <a:cs typeface="Cambria Math" charset="0"/>
                      </a:rPr>
                      <m:t> ~ </m:t>
                    </m:r>
                    <m:r>
                      <a:rPr lang="en-US" i="1">
                        <a:latin typeface="Cambria Math" charset="0"/>
                        <a:ea typeface="Cambria Math" charset="0"/>
                        <a:cs typeface="Cambria Math" charset="0"/>
                      </a:rPr>
                      <m:t>𝑞</m:t>
                    </m:r>
                    <m:d>
                      <m:dPr>
                        <m:ctrlPr>
                          <a:rPr lang="en-US" i="1">
                            <a:latin typeface="Cambria Math" charset="0"/>
                            <a:ea typeface="Cambria Math" charset="0"/>
                            <a:cs typeface="Cambria Math" charset="0"/>
                          </a:rPr>
                        </m:ctrlPr>
                      </m:dPr>
                      <m:e>
                        <m:r>
                          <a:rPr lang="en-US" i="1">
                            <a:latin typeface="Cambria Math" charset="0"/>
                            <a:ea typeface="Cambria Math" charset="0"/>
                            <a:cs typeface="Cambria Math" charset="0"/>
                          </a:rPr>
                          <m:t>𝑧</m:t>
                        </m:r>
                        <m:r>
                          <m:rPr>
                            <m:lit/>
                          </m:rPr>
                          <a:rPr lang="en-US" i="1">
                            <a:latin typeface="Cambria Math" charset="0"/>
                            <a:ea typeface="Cambria Math" charset="0"/>
                            <a:cs typeface="Cambria Math" charset="0"/>
                          </a:rPr>
                          <m:t>|</m:t>
                        </m:r>
                        <m:r>
                          <a:rPr lang="en-US" i="1">
                            <a:latin typeface="Cambria Math" charset="0"/>
                            <a:ea typeface="Cambria Math" charset="0"/>
                            <a:cs typeface="Cambria Math" charset="0"/>
                          </a:rPr>
                          <m:t>𝑥</m:t>
                        </m:r>
                      </m:e>
                    </m:d>
                  </m:oMath>
                </a14:m>
                <a:endParaRPr lang="en-US" dirty="0"/>
              </a:p>
              <a:p>
                <a:endParaRPr lang="en-US" dirty="0"/>
              </a:p>
              <a:p>
                <a:r>
                  <a:rPr lang="en-US" dirty="0"/>
                  <a:t>Inferred latent </a:t>
                </a:r>
                <a:r>
                  <a:rPr lang="en-US" dirty="0" smtClean="0"/>
                  <a:t>representation </a:t>
                </a:r>
                <a:r>
                  <a:rPr lang="en-US" dirty="0"/>
                  <a:t>successfully reconstructed the original image. </a:t>
                </a:r>
              </a:p>
              <a:p>
                <a:r>
                  <a:rPr lang="en-US" dirty="0" smtClean="0"/>
                  <a:t>Representation was useful </a:t>
                </a:r>
                <a:r>
                  <a:rPr lang="en-US" dirty="0"/>
                  <a:t>in the downstream semi-supervised task</a:t>
                </a:r>
                <a:r>
                  <a:rPr lang="en-US" dirty="0" smtClean="0"/>
                  <a:t>.</a:t>
                </a: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3"/>
                <a:stretch>
                  <a:fillRect l="-1043" t="-2241"/>
                </a:stretch>
              </a:blipFill>
            </p:spPr>
            <p:txBody>
              <a:bodyPr/>
              <a:lstStyle/>
              <a:p>
                <a:r>
                  <a:rPr lang="en-US">
                    <a:noFill/>
                  </a:rPr>
                  <a:t> </a:t>
                </a:r>
              </a:p>
            </p:txBody>
          </p:sp>
        </mc:Fallback>
      </mc:AlternateContent>
      <p:sp>
        <p:nvSpPr>
          <p:cNvPr id="5" name="Footer Placeholder 3"/>
          <p:cNvSpPr>
            <a:spLocks noGrp="1"/>
          </p:cNvSpPr>
          <p:nvPr>
            <p:ph type="ftr" sz="quarter" idx="11"/>
          </p:nvPr>
        </p:nvSpPr>
        <p:spPr>
          <a:xfrm>
            <a:off x="838200" y="6356351"/>
            <a:ext cx="10515600" cy="331320"/>
          </a:xfrm>
        </p:spPr>
        <p:txBody>
          <a:bodyPr/>
          <a:lstStyle/>
          <a:p>
            <a:pPr algn="r"/>
            <a:r>
              <a:rPr lang="en-US" dirty="0" err="1"/>
              <a:t>Dumoulin</a:t>
            </a:r>
            <a:r>
              <a:rPr lang="en-US" dirty="0"/>
              <a:t>, Vincent, et al. </a:t>
            </a:r>
            <a:r>
              <a:rPr lang="en-US" dirty="0" smtClean="0"/>
              <a:t>“</a:t>
            </a:r>
            <a:r>
              <a:rPr lang="en-US" b="1" dirty="0" smtClean="0"/>
              <a:t>Adversarially </a:t>
            </a:r>
            <a:r>
              <a:rPr lang="en-US" b="1" dirty="0"/>
              <a:t>learned </a:t>
            </a:r>
            <a:r>
              <a:rPr lang="en-US" b="1" dirty="0" smtClean="0"/>
              <a:t>inference</a:t>
            </a:r>
            <a:r>
              <a:rPr lang="en-US" dirty="0" smtClean="0"/>
              <a:t>”.</a:t>
            </a:r>
            <a:r>
              <a:rPr lang="en-US" dirty="0"/>
              <a:t> </a:t>
            </a:r>
            <a:r>
              <a:rPr lang="en-US" i="1" dirty="0"/>
              <a:t>arXiv preprint arXiv:1606.00704</a:t>
            </a:r>
            <a:r>
              <a:rPr lang="en-US" dirty="0"/>
              <a:t> (2016</a:t>
            </a:r>
            <a:r>
              <a:rPr lang="en-US" dirty="0" smtClean="0"/>
              <a:t>).</a:t>
            </a:r>
            <a:endParaRPr lang="en-US" dirty="0"/>
          </a:p>
        </p:txBody>
      </p:sp>
    </p:spTree>
    <p:extLst>
      <p:ext uri="{BB962C8B-B14F-4D97-AF65-F5344CB8AC3E}">
        <p14:creationId xmlns:p14="http://schemas.microsoft.com/office/powerpoint/2010/main" val="5053242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14375"/>
          </a:xfrm>
        </p:spPr>
        <p:txBody>
          <a:bodyPr>
            <a:normAutofit/>
          </a:bodyPr>
          <a:lstStyle/>
          <a:p>
            <a:pPr algn="ctr"/>
            <a:r>
              <a:rPr lang="en-US" b="1" dirty="0" smtClean="0">
                <a:solidFill>
                  <a:srgbClr val="FF0000"/>
                </a:solidFill>
              </a:rPr>
              <a:t>Magic of GANs</a:t>
            </a:r>
            <a:r>
              <a:rPr lang="is-IS" b="1" dirty="0" smtClean="0">
                <a:solidFill>
                  <a:srgbClr val="FF0000"/>
                </a:solidFill>
              </a:rPr>
              <a:t>…</a:t>
            </a:r>
            <a:endParaRPr lang="en-US" b="1" dirty="0">
              <a:solidFill>
                <a:srgbClr val="FF0000"/>
              </a:solidFill>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6497" y="2328053"/>
            <a:ext cx="2635562" cy="3765089"/>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74964" y="2238676"/>
            <a:ext cx="2713433" cy="3854466"/>
          </a:xfrm>
          <a:prstGeom prst="rect">
            <a:avLst/>
          </a:prstGeom>
        </p:spPr>
      </p:pic>
      <p:sp>
        <p:nvSpPr>
          <p:cNvPr id="9" name="Rectangle 8"/>
          <p:cNvSpPr/>
          <p:nvPr/>
        </p:nvSpPr>
        <p:spPr>
          <a:xfrm>
            <a:off x="1708879" y="1948715"/>
            <a:ext cx="2938072" cy="4093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Footer Placeholder 5"/>
          <p:cNvSpPr>
            <a:spLocks noGrp="1"/>
          </p:cNvSpPr>
          <p:nvPr>
            <p:ph type="ftr" sz="quarter" idx="11"/>
          </p:nvPr>
        </p:nvSpPr>
        <p:spPr>
          <a:xfrm>
            <a:off x="1367820" y="6435470"/>
            <a:ext cx="10515600" cy="365125"/>
          </a:xfrm>
        </p:spPr>
        <p:txBody>
          <a:bodyPr/>
          <a:lstStyle/>
          <a:p>
            <a:pPr algn="r"/>
            <a:r>
              <a:rPr lang="en-US" dirty="0" err="1">
                <a:solidFill>
                  <a:prstClr val="black">
                    <a:lumMod val="50000"/>
                    <a:lumOff val="50000"/>
                  </a:prstClr>
                </a:solidFill>
              </a:rPr>
              <a:t>Ledig</a:t>
            </a:r>
            <a:r>
              <a:rPr lang="en-US" dirty="0">
                <a:solidFill>
                  <a:prstClr val="black">
                    <a:lumMod val="50000"/>
                    <a:lumOff val="50000"/>
                  </a:prstClr>
                </a:solidFill>
              </a:rPr>
              <a:t>, Christian, et al. "Photo-realistic single image super-resolution using a generative adversarial network." </a:t>
            </a:r>
            <a:r>
              <a:rPr lang="en-US" i="1" dirty="0" err="1">
                <a:solidFill>
                  <a:prstClr val="black">
                    <a:lumMod val="50000"/>
                    <a:lumOff val="50000"/>
                  </a:prstClr>
                </a:solidFill>
              </a:rPr>
              <a:t>arXiv</a:t>
            </a:r>
            <a:r>
              <a:rPr lang="en-US" i="1" dirty="0">
                <a:solidFill>
                  <a:prstClr val="black">
                    <a:lumMod val="50000"/>
                    <a:lumOff val="50000"/>
                  </a:prstClr>
                </a:solidFill>
              </a:rPr>
              <a:t> preprint arXiv:1609.04802</a:t>
            </a:r>
            <a:r>
              <a:rPr lang="en-US" dirty="0">
                <a:solidFill>
                  <a:prstClr val="black">
                    <a:lumMod val="50000"/>
                    <a:lumOff val="50000"/>
                  </a:prstClr>
                </a:solidFill>
              </a:rPr>
              <a:t> (2016).</a:t>
            </a:r>
          </a:p>
        </p:txBody>
      </p:sp>
      <p:sp>
        <p:nvSpPr>
          <p:cNvPr id="10" name="Title 1"/>
          <p:cNvSpPr txBox="1">
            <a:spLocks/>
          </p:cNvSpPr>
          <p:nvPr/>
        </p:nvSpPr>
        <p:spPr>
          <a:xfrm>
            <a:off x="823210" y="1501587"/>
            <a:ext cx="10515600" cy="7143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dirty="0" smtClean="0">
                <a:solidFill>
                  <a:prstClr val="black"/>
                </a:solidFill>
              </a:rPr>
              <a:t>Which one is Computer generated?</a:t>
            </a:r>
            <a:endParaRPr lang="en-US" sz="2800" dirty="0">
              <a:solidFill>
                <a:prstClr val="black"/>
              </a:solidFill>
            </a:endParaRPr>
          </a:p>
        </p:txBody>
      </p:sp>
    </p:spTree>
    <p:extLst>
      <p:ext uri="{BB962C8B-B14F-4D97-AF65-F5344CB8AC3E}">
        <p14:creationId xmlns:p14="http://schemas.microsoft.com/office/powerpoint/2010/main" val="10651212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rgbClr val="FF0000"/>
                </a:solidFill>
              </a:rPr>
              <a:t>Summary</a:t>
            </a:r>
            <a:endParaRPr lang="en-US" b="1" dirty="0">
              <a:solidFill>
                <a:srgbClr val="FF0000"/>
              </a:solidFill>
            </a:endParaRPr>
          </a:p>
        </p:txBody>
      </p:sp>
      <p:sp>
        <p:nvSpPr>
          <p:cNvPr id="3" name="Content Placeholder 2"/>
          <p:cNvSpPr>
            <a:spLocks noGrp="1"/>
          </p:cNvSpPr>
          <p:nvPr>
            <p:ph idx="1"/>
          </p:nvPr>
        </p:nvSpPr>
        <p:spPr>
          <a:xfrm>
            <a:off x="838200" y="1825625"/>
            <a:ext cx="10515600" cy="4457944"/>
          </a:xfrm>
        </p:spPr>
        <p:txBody>
          <a:bodyPr>
            <a:normAutofit/>
          </a:bodyPr>
          <a:lstStyle/>
          <a:p>
            <a:r>
              <a:rPr lang="en-US" dirty="0" smtClean="0"/>
              <a:t>GANs are generative models that are implemented using two stochastic neural network modules: </a:t>
            </a:r>
            <a:r>
              <a:rPr lang="en-US" b="1" dirty="0" smtClean="0">
                <a:solidFill>
                  <a:schemeClr val="accent1">
                    <a:lumMod val="50000"/>
                  </a:schemeClr>
                </a:solidFill>
              </a:rPr>
              <a:t>Generator</a:t>
            </a:r>
            <a:r>
              <a:rPr lang="en-US" dirty="0" smtClean="0"/>
              <a:t> and </a:t>
            </a:r>
            <a:r>
              <a:rPr lang="en-US" b="1" dirty="0" smtClean="0">
                <a:solidFill>
                  <a:schemeClr val="accent1">
                    <a:lumMod val="50000"/>
                  </a:schemeClr>
                </a:solidFill>
              </a:rPr>
              <a:t>Discriminator</a:t>
            </a:r>
            <a:r>
              <a:rPr lang="en-US" dirty="0" smtClean="0"/>
              <a:t>.</a:t>
            </a:r>
          </a:p>
          <a:p>
            <a:r>
              <a:rPr lang="en-US" b="1" dirty="0" smtClean="0">
                <a:solidFill>
                  <a:schemeClr val="accent1">
                    <a:lumMod val="50000"/>
                  </a:schemeClr>
                </a:solidFill>
              </a:rPr>
              <a:t>Generator</a:t>
            </a:r>
            <a:r>
              <a:rPr lang="en-US" dirty="0" smtClean="0">
                <a:solidFill>
                  <a:schemeClr val="accent1">
                    <a:lumMod val="50000"/>
                  </a:schemeClr>
                </a:solidFill>
              </a:rPr>
              <a:t> </a:t>
            </a:r>
            <a:r>
              <a:rPr lang="en-US" dirty="0" smtClean="0"/>
              <a:t>tries to generate samples from random noise as input</a:t>
            </a:r>
            <a:endParaRPr lang="en-US" dirty="0"/>
          </a:p>
          <a:p>
            <a:r>
              <a:rPr lang="en-US" b="1" dirty="0" smtClean="0">
                <a:solidFill>
                  <a:schemeClr val="accent1">
                    <a:lumMod val="50000"/>
                  </a:schemeClr>
                </a:solidFill>
              </a:rPr>
              <a:t>Discriminator</a:t>
            </a:r>
            <a:r>
              <a:rPr lang="en-US" dirty="0" smtClean="0">
                <a:solidFill>
                  <a:schemeClr val="accent1">
                    <a:lumMod val="50000"/>
                  </a:schemeClr>
                </a:solidFill>
              </a:rPr>
              <a:t> </a:t>
            </a:r>
            <a:r>
              <a:rPr lang="en-US" dirty="0" smtClean="0"/>
              <a:t>tries to distinguish the samples from Generator and samples from the real data distribution.</a:t>
            </a:r>
          </a:p>
          <a:p>
            <a:r>
              <a:rPr lang="en-US" dirty="0" smtClean="0"/>
              <a:t>Both networks are trained adversarially (in tandem) to fool the other component. In this process, both models become better at their respective tasks.</a:t>
            </a:r>
          </a:p>
        </p:txBody>
      </p:sp>
    </p:spTree>
    <p:extLst>
      <p:ext uri="{BB962C8B-B14F-4D97-AF65-F5344CB8AC3E}">
        <p14:creationId xmlns:p14="http://schemas.microsoft.com/office/powerpoint/2010/main" val="173650639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rgbClr val="FF0000"/>
                </a:solidFill>
              </a:rPr>
              <a:t>Why use GANs for Generation?</a:t>
            </a:r>
            <a:endParaRPr lang="en-US" b="1" dirty="0">
              <a:solidFill>
                <a:srgbClr val="FF0000"/>
              </a:solidFill>
            </a:endParaRPr>
          </a:p>
        </p:txBody>
      </p:sp>
      <p:sp>
        <p:nvSpPr>
          <p:cNvPr id="3" name="Content Placeholder 2"/>
          <p:cNvSpPr>
            <a:spLocks noGrp="1"/>
          </p:cNvSpPr>
          <p:nvPr>
            <p:ph idx="1"/>
          </p:nvPr>
        </p:nvSpPr>
        <p:spPr/>
        <p:txBody>
          <a:bodyPr/>
          <a:lstStyle/>
          <a:p>
            <a:r>
              <a:rPr lang="en-US" dirty="0" smtClean="0"/>
              <a:t>Can be trained using back-propagation for Neural Network based Generator/Discriminator functions.</a:t>
            </a:r>
          </a:p>
          <a:p>
            <a:r>
              <a:rPr lang="en-US" dirty="0" smtClean="0"/>
              <a:t>Sharper images can be generated.</a:t>
            </a:r>
          </a:p>
          <a:p>
            <a:r>
              <a:rPr lang="en-US" dirty="0" smtClean="0"/>
              <a:t>Faster to sample from the model distribution: </a:t>
            </a:r>
            <a:r>
              <a:rPr lang="en-US" i="1" dirty="0" smtClean="0"/>
              <a:t>single</a:t>
            </a:r>
            <a:r>
              <a:rPr lang="en-US" dirty="0" smtClean="0"/>
              <a:t> forward pass generates a </a:t>
            </a:r>
            <a:r>
              <a:rPr lang="en-US" i="1" dirty="0" smtClean="0"/>
              <a:t>single</a:t>
            </a:r>
            <a:r>
              <a:rPr lang="en-US" dirty="0" smtClean="0"/>
              <a:t> sample.</a:t>
            </a:r>
            <a:endParaRPr lang="en-US" dirty="0"/>
          </a:p>
        </p:txBody>
      </p:sp>
    </p:spTree>
    <p:extLst>
      <p:ext uri="{BB962C8B-B14F-4D97-AF65-F5344CB8AC3E}">
        <p14:creationId xmlns:p14="http://schemas.microsoft.com/office/powerpoint/2010/main" val="116015080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rgbClr val="FF0000"/>
                </a:solidFill>
              </a:rPr>
              <a:t>Reading List</a:t>
            </a:r>
            <a:endParaRPr lang="en-US" b="1" dirty="0">
              <a:solidFill>
                <a:srgbClr val="FF0000"/>
              </a:solidFill>
            </a:endParaRPr>
          </a:p>
        </p:txBody>
      </p:sp>
      <p:sp>
        <p:nvSpPr>
          <p:cNvPr id="3" name="Content Placeholder 2"/>
          <p:cNvSpPr>
            <a:spLocks noGrp="1"/>
          </p:cNvSpPr>
          <p:nvPr>
            <p:ph idx="1"/>
          </p:nvPr>
        </p:nvSpPr>
        <p:spPr>
          <a:xfrm>
            <a:off x="838200" y="1574903"/>
            <a:ext cx="10515600" cy="4766904"/>
          </a:xfrm>
        </p:spPr>
        <p:txBody>
          <a:bodyPr>
            <a:noAutofit/>
          </a:bodyPr>
          <a:lstStyle/>
          <a:p>
            <a:pPr>
              <a:lnSpc>
                <a:spcPct val="120000"/>
              </a:lnSpc>
              <a:spcBef>
                <a:spcPts val="0"/>
              </a:spcBef>
            </a:pPr>
            <a:r>
              <a:rPr lang="en-US" sz="1300" dirty="0" err="1"/>
              <a:t>Goodfellow</a:t>
            </a:r>
            <a:r>
              <a:rPr lang="en-US" sz="1300" dirty="0"/>
              <a:t>, I., </a:t>
            </a:r>
            <a:r>
              <a:rPr lang="en-US" sz="1300" dirty="0" err="1"/>
              <a:t>Pouget-Abadie</a:t>
            </a:r>
            <a:r>
              <a:rPr lang="en-US" sz="1300" dirty="0"/>
              <a:t>, J., Mirza, M., Xu, B., </a:t>
            </a:r>
            <a:r>
              <a:rPr lang="en-US" sz="1300" dirty="0" err="1"/>
              <a:t>Warde</a:t>
            </a:r>
            <a:r>
              <a:rPr lang="en-US" sz="1300" dirty="0"/>
              <a:t>-Farley, D., </a:t>
            </a:r>
            <a:r>
              <a:rPr lang="en-US" sz="1300" dirty="0" err="1"/>
              <a:t>Ozair</a:t>
            </a:r>
            <a:r>
              <a:rPr lang="en-US" sz="1300" dirty="0"/>
              <a:t>, S., </a:t>
            </a:r>
            <a:r>
              <a:rPr lang="en-US" sz="1300" dirty="0" err="1"/>
              <a:t>Courville</a:t>
            </a:r>
            <a:r>
              <a:rPr lang="en-US" sz="1300" dirty="0"/>
              <a:t>, A. and </a:t>
            </a:r>
            <a:r>
              <a:rPr lang="en-US" sz="1300" dirty="0" err="1"/>
              <a:t>Bengio</a:t>
            </a:r>
            <a:r>
              <a:rPr lang="en-US" sz="1300" dirty="0"/>
              <a:t>, Y. </a:t>
            </a:r>
            <a:r>
              <a:rPr lang="en-US" sz="1300" dirty="0">
                <a:hlinkClick r:id="rId3"/>
              </a:rPr>
              <a:t>Generative adversarial nets</a:t>
            </a:r>
            <a:r>
              <a:rPr lang="en-US" sz="1300" dirty="0"/>
              <a:t>, NIPS (2014</a:t>
            </a:r>
            <a:r>
              <a:rPr lang="en-US" sz="1300" dirty="0" smtClean="0"/>
              <a:t>).</a:t>
            </a:r>
            <a:endParaRPr lang="en-US" sz="1300" dirty="0"/>
          </a:p>
          <a:p>
            <a:pPr>
              <a:lnSpc>
                <a:spcPct val="120000"/>
              </a:lnSpc>
              <a:spcBef>
                <a:spcPts val="0"/>
              </a:spcBef>
            </a:pPr>
            <a:r>
              <a:rPr lang="en-US" sz="1300" dirty="0" err="1" smtClean="0"/>
              <a:t>Goodfellow</a:t>
            </a:r>
            <a:r>
              <a:rPr lang="en-US" sz="1300" dirty="0"/>
              <a:t>, Ian </a:t>
            </a:r>
            <a:r>
              <a:rPr lang="en-US" sz="1300" dirty="0">
                <a:hlinkClick r:id="rId4"/>
              </a:rPr>
              <a:t>NIPS 2016 Tutorial: Generative Adversarial Networks</a:t>
            </a:r>
            <a:r>
              <a:rPr lang="en-US" sz="1300" dirty="0"/>
              <a:t>, NIPS (2016</a:t>
            </a:r>
            <a:r>
              <a:rPr lang="en-US" sz="1300" dirty="0" smtClean="0"/>
              <a:t>).</a:t>
            </a:r>
          </a:p>
          <a:p>
            <a:pPr>
              <a:lnSpc>
                <a:spcPct val="120000"/>
              </a:lnSpc>
              <a:spcBef>
                <a:spcPts val="0"/>
              </a:spcBef>
            </a:pPr>
            <a:r>
              <a:rPr lang="en-US" sz="1300" dirty="0"/>
              <a:t>Radford, A., Metz, L. and </a:t>
            </a:r>
            <a:r>
              <a:rPr lang="en-US" sz="1300" dirty="0" err="1"/>
              <a:t>Chintala</a:t>
            </a:r>
            <a:r>
              <a:rPr lang="en-US" sz="1300" dirty="0"/>
              <a:t>, S., </a:t>
            </a:r>
            <a:r>
              <a:rPr lang="en-US" sz="1300" dirty="0">
                <a:hlinkClick r:id="rId5"/>
              </a:rPr>
              <a:t>Unsupervised representation learning with deep convolutional generative adversarial networks.</a:t>
            </a:r>
            <a:r>
              <a:rPr lang="en-US" sz="1300" dirty="0"/>
              <a:t> arXiv preprint arXiv:1511.06434. (2015</a:t>
            </a:r>
            <a:r>
              <a:rPr lang="en-US" sz="1300" dirty="0" smtClean="0"/>
              <a:t>).</a:t>
            </a:r>
          </a:p>
          <a:p>
            <a:pPr>
              <a:lnSpc>
                <a:spcPct val="120000"/>
              </a:lnSpc>
              <a:spcBef>
                <a:spcPts val="0"/>
              </a:spcBef>
            </a:pPr>
            <a:r>
              <a:rPr lang="en-US" sz="1300" dirty="0" err="1"/>
              <a:t>Salimans</a:t>
            </a:r>
            <a:r>
              <a:rPr lang="en-US" sz="1300" dirty="0"/>
              <a:t>, T., </a:t>
            </a:r>
            <a:r>
              <a:rPr lang="en-US" sz="1300" dirty="0" err="1"/>
              <a:t>Goodfellow</a:t>
            </a:r>
            <a:r>
              <a:rPr lang="en-US" sz="1300" dirty="0"/>
              <a:t>, I., </a:t>
            </a:r>
            <a:r>
              <a:rPr lang="en-US" sz="1300" dirty="0" err="1"/>
              <a:t>Zaremba</a:t>
            </a:r>
            <a:r>
              <a:rPr lang="en-US" sz="1300" dirty="0"/>
              <a:t>, W., Cheung, V., Radford, A., &amp; Chen, X. </a:t>
            </a:r>
            <a:r>
              <a:rPr lang="en-US" sz="1300" dirty="0">
                <a:hlinkClick r:id="rId6"/>
              </a:rPr>
              <a:t>Improved techniques for training gans.</a:t>
            </a:r>
            <a:r>
              <a:rPr lang="en-US" sz="1300" dirty="0"/>
              <a:t> NIPS (2016</a:t>
            </a:r>
            <a:r>
              <a:rPr lang="en-US" sz="1300" dirty="0" smtClean="0"/>
              <a:t>).</a:t>
            </a:r>
            <a:endParaRPr lang="en-US" sz="1300" dirty="0"/>
          </a:p>
          <a:p>
            <a:pPr>
              <a:lnSpc>
                <a:spcPct val="120000"/>
              </a:lnSpc>
              <a:spcBef>
                <a:spcPts val="0"/>
              </a:spcBef>
            </a:pPr>
            <a:r>
              <a:rPr lang="en-US" sz="1300" dirty="0" smtClean="0"/>
              <a:t>Chen</a:t>
            </a:r>
            <a:r>
              <a:rPr lang="en-US" sz="1300" dirty="0"/>
              <a:t>, X., </a:t>
            </a:r>
            <a:r>
              <a:rPr lang="en-US" sz="1300" dirty="0" err="1"/>
              <a:t>Duan</a:t>
            </a:r>
            <a:r>
              <a:rPr lang="en-US" sz="1300" dirty="0"/>
              <a:t>, Y., </a:t>
            </a:r>
            <a:r>
              <a:rPr lang="en-US" sz="1300" dirty="0" err="1"/>
              <a:t>Houthooft</a:t>
            </a:r>
            <a:r>
              <a:rPr lang="en-US" sz="1300" dirty="0"/>
              <a:t>, R., Schulman, J., </a:t>
            </a:r>
            <a:r>
              <a:rPr lang="en-US" sz="1300" dirty="0" err="1"/>
              <a:t>Sutskever</a:t>
            </a:r>
            <a:r>
              <a:rPr lang="en-US" sz="1300" dirty="0"/>
              <a:t>, I., &amp; </a:t>
            </a:r>
            <a:r>
              <a:rPr lang="en-US" sz="1300" dirty="0" err="1"/>
              <a:t>Abbeel</a:t>
            </a:r>
            <a:r>
              <a:rPr lang="en-US" sz="1300" dirty="0"/>
              <a:t>, P. </a:t>
            </a:r>
            <a:r>
              <a:rPr lang="en-US" sz="1300" dirty="0">
                <a:hlinkClick r:id="rId7"/>
              </a:rPr>
              <a:t>InfoGAN: Interpretable Representation Learning by Information Maximization Generative Adversarial Nets</a:t>
            </a:r>
            <a:r>
              <a:rPr lang="en-US" sz="1300" dirty="0"/>
              <a:t>, NIPS (2016</a:t>
            </a:r>
            <a:r>
              <a:rPr lang="en-US" sz="1300" dirty="0" smtClean="0"/>
              <a:t>).</a:t>
            </a:r>
          </a:p>
          <a:p>
            <a:pPr>
              <a:lnSpc>
                <a:spcPct val="120000"/>
              </a:lnSpc>
              <a:spcBef>
                <a:spcPts val="0"/>
              </a:spcBef>
            </a:pPr>
            <a:r>
              <a:rPr lang="en-US" sz="1300" dirty="0"/>
              <a:t>Zhao, </a:t>
            </a:r>
            <a:r>
              <a:rPr lang="en-US" sz="1300" dirty="0" err="1"/>
              <a:t>Junbo</a:t>
            </a:r>
            <a:r>
              <a:rPr lang="en-US" sz="1300" dirty="0"/>
              <a:t>, Michael Mathieu, and Yann </a:t>
            </a:r>
            <a:r>
              <a:rPr lang="en-US" sz="1300" dirty="0" err="1"/>
              <a:t>LeCun</a:t>
            </a:r>
            <a:r>
              <a:rPr lang="en-US" sz="1300" dirty="0"/>
              <a:t>. </a:t>
            </a:r>
            <a:r>
              <a:rPr lang="en-US" sz="1300" dirty="0">
                <a:hlinkClick r:id="rId8"/>
              </a:rPr>
              <a:t>Energy-based generative adversarial network.</a:t>
            </a:r>
            <a:r>
              <a:rPr lang="en-US" sz="1300" dirty="0"/>
              <a:t> arXiv preprint arXiv:1609.03126 (2016</a:t>
            </a:r>
            <a:r>
              <a:rPr lang="en-US" sz="1300" dirty="0" smtClean="0"/>
              <a:t>).</a:t>
            </a:r>
            <a:endParaRPr lang="en-US" sz="1300" dirty="0"/>
          </a:p>
          <a:p>
            <a:pPr>
              <a:lnSpc>
                <a:spcPct val="120000"/>
              </a:lnSpc>
              <a:spcBef>
                <a:spcPts val="0"/>
              </a:spcBef>
            </a:pPr>
            <a:r>
              <a:rPr lang="en-US" sz="1300" dirty="0" smtClean="0"/>
              <a:t>Mirza</a:t>
            </a:r>
            <a:r>
              <a:rPr lang="en-US" sz="1300" dirty="0"/>
              <a:t>, Mehdi, and Simon </a:t>
            </a:r>
            <a:r>
              <a:rPr lang="en-US" sz="1300" dirty="0" err="1"/>
              <a:t>Osindero</a:t>
            </a:r>
            <a:r>
              <a:rPr lang="en-US" sz="1300" dirty="0"/>
              <a:t>. </a:t>
            </a:r>
            <a:r>
              <a:rPr lang="en-US" sz="1300" dirty="0">
                <a:hlinkClick r:id="rId9"/>
              </a:rPr>
              <a:t>Conditional generative adversarial nets.</a:t>
            </a:r>
            <a:r>
              <a:rPr lang="en-US" sz="1300" dirty="0"/>
              <a:t> arXiv preprint arXiv:1411.1784 (2014</a:t>
            </a:r>
            <a:r>
              <a:rPr lang="en-US" sz="1300" dirty="0" smtClean="0"/>
              <a:t>).</a:t>
            </a:r>
            <a:endParaRPr lang="en-US" sz="1300" dirty="0"/>
          </a:p>
          <a:p>
            <a:pPr>
              <a:lnSpc>
                <a:spcPct val="120000"/>
              </a:lnSpc>
              <a:spcBef>
                <a:spcPts val="0"/>
              </a:spcBef>
            </a:pPr>
            <a:r>
              <a:rPr lang="en-US" sz="1300" dirty="0" smtClean="0"/>
              <a:t>Liu</a:t>
            </a:r>
            <a:r>
              <a:rPr lang="en-US" sz="1300" dirty="0"/>
              <a:t>, Ming-Yu, and </a:t>
            </a:r>
            <a:r>
              <a:rPr lang="en-US" sz="1300" dirty="0" err="1"/>
              <a:t>Oncel</a:t>
            </a:r>
            <a:r>
              <a:rPr lang="en-US" sz="1300" dirty="0"/>
              <a:t> </a:t>
            </a:r>
            <a:r>
              <a:rPr lang="en-US" sz="1300" dirty="0" err="1"/>
              <a:t>Tuzel</a:t>
            </a:r>
            <a:r>
              <a:rPr lang="en-US" sz="1300" dirty="0"/>
              <a:t>. </a:t>
            </a:r>
            <a:r>
              <a:rPr lang="en-US" sz="1300" dirty="0">
                <a:hlinkClick r:id="rId10"/>
              </a:rPr>
              <a:t>Coupled generative adversarial networks.</a:t>
            </a:r>
            <a:r>
              <a:rPr lang="en-US" sz="1300" dirty="0"/>
              <a:t> NIPS (2016</a:t>
            </a:r>
            <a:r>
              <a:rPr lang="en-US" sz="1300" dirty="0" smtClean="0"/>
              <a:t>).</a:t>
            </a:r>
            <a:endParaRPr lang="en-US" sz="1300" dirty="0"/>
          </a:p>
          <a:p>
            <a:pPr>
              <a:lnSpc>
                <a:spcPct val="120000"/>
              </a:lnSpc>
              <a:spcBef>
                <a:spcPts val="0"/>
              </a:spcBef>
            </a:pPr>
            <a:r>
              <a:rPr lang="en-US" sz="1300" dirty="0" smtClean="0"/>
              <a:t>Denton</a:t>
            </a:r>
            <a:r>
              <a:rPr lang="en-US" sz="1300" dirty="0"/>
              <a:t>, E.L., </a:t>
            </a:r>
            <a:r>
              <a:rPr lang="en-US" sz="1300" dirty="0" err="1"/>
              <a:t>Chintala</a:t>
            </a:r>
            <a:r>
              <a:rPr lang="en-US" sz="1300" dirty="0"/>
              <a:t>, S. and Fergus, R., 2015. </a:t>
            </a:r>
            <a:r>
              <a:rPr lang="en-US" sz="1300" dirty="0" smtClean="0">
                <a:hlinkClick r:id="rId11"/>
              </a:rPr>
              <a:t>Deep Generative Image Models using a Laplacian Pyramid of Adversarial Networks.</a:t>
            </a:r>
            <a:r>
              <a:rPr lang="en-US" sz="1300" dirty="0" smtClean="0"/>
              <a:t> NIPS (2015)</a:t>
            </a:r>
            <a:endParaRPr lang="en-US" sz="1300" dirty="0"/>
          </a:p>
          <a:p>
            <a:pPr>
              <a:lnSpc>
                <a:spcPct val="120000"/>
              </a:lnSpc>
              <a:spcBef>
                <a:spcPts val="0"/>
              </a:spcBef>
            </a:pPr>
            <a:r>
              <a:rPr lang="en-US" sz="1300" dirty="0" err="1" smtClean="0"/>
              <a:t>Dumoulin</a:t>
            </a:r>
            <a:r>
              <a:rPr lang="en-US" sz="1300" dirty="0"/>
              <a:t>, V., </a:t>
            </a:r>
            <a:r>
              <a:rPr lang="en-US" sz="1300" dirty="0" err="1"/>
              <a:t>Belghazi</a:t>
            </a:r>
            <a:r>
              <a:rPr lang="en-US" sz="1300" dirty="0"/>
              <a:t>, I., Poole, B., Lamb, A., </a:t>
            </a:r>
            <a:r>
              <a:rPr lang="en-US" sz="1300" dirty="0" err="1"/>
              <a:t>Arjovsky</a:t>
            </a:r>
            <a:r>
              <a:rPr lang="en-US" sz="1300" dirty="0"/>
              <a:t>, M., </a:t>
            </a:r>
            <a:r>
              <a:rPr lang="en-US" sz="1300" dirty="0" err="1"/>
              <a:t>Mastropietro</a:t>
            </a:r>
            <a:r>
              <a:rPr lang="en-US" sz="1300" dirty="0"/>
              <a:t>, O., &amp; </a:t>
            </a:r>
            <a:r>
              <a:rPr lang="en-US" sz="1300" dirty="0" err="1"/>
              <a:t>Courville</a:t>
            </a:r>
            <a:r>
              <a:rPr lang="en-US" sz="1300" dirty="0"/>
              <a:t>, A. </a:t>
            </a:r>
            <a:r>
              <a:rPr lang="en-US" sz="1300" dirty="0">
                <a:hlinkClick r:id="rId12"/>
              </a:rPr>
              <a:t>Adversarially learned inference.</a:t>
            </a:r>
            <a:r>
              <a:rPr lang="en-US" sz="1300" dirty="0"/>
              <a:t> arXiv preprint arXiv:1606.00704 (2016</a:t>
            </a:r>
            <a:r>
              <a:rPr lang="en-US" sz="1300" dirty="0" smtClean="0"/>
              <a:t>).</a:t>
            </a:r>
            <a:endParaRPr lang="en-US" sz="1300" dirty="0"/>
          </a:p>
          <a:p>
            <a:pPr marL="0" marR="0" lvl="0" indent="0" defTabSz="914400" eaLnBrk="1" fontAlgn="auto" latinLnBrk="0" hangingPunct="1">
              <a:lnSpc>
                <a:spcPct val="120000"/>
              </a:lnSpc>
              <a:spcBef>
                <a:spcPts val="0"/>
              </a:spcBef>
              <a:spcAft>
                <a:spcPts val="0"/>
              </a:spcAft>
              <a:buClrTx/>
              <a:buSzTx/>
              <a:buFontTx/>
              <a:buNone/>
              <a:tabLst/>
              <a:defRPr/>
            </a:pPr>
            <a:endParaRPr lang="en-US" sz="1300" dirty="0" smtClean="0"/>
          </a:p>
          <a:p>
            <a:pPr marL="0" marR="0" lvl="0" indent="0" defTabSz="914400" eaLnBrk="1" fontAlgn="auto" latinLnBrk="0" hangingPunct="1">
              <a:lnSpc>
                <a:spcPct val="120000"/>
              </a:lnSpc>
              <a:spcBef>
                <a:spcPts val="0"/>
              </a:spcBef>
              <a:spcAft>
                <a:spcPts val="0"/>
              </a:spcAft>
              <a:buClrTx/>
              <a:buSzTx/>
              <a:buFontTx/>
              <a:buNone/>
              <a:tabLst/>
              <a:defRPr/>
            </a:pPr>
            <a:r>
              <a:rPr lang="en-US" sz="1600" dirty="0" smtClean="0">
                <a:solidFill>
                  <a:schemeClr val="accent1">
                    <a:lumMod val="50000"/>
                  </a:schemeClr>
                </a:solidFill>
              </a:rPr>
              <a:t>Applications:</a:t>
            </a:r>
          </a:p>
          <a:p>
            <a:pPr>
              <a:lnSpc>
                <a:spcPct val="120000"/>
              </a:lnSpc>
              <a:spcBef>
                <a:spcPts val="0"/>
              </a:spcBef>
            </a:pPr>
            <a:r>
              <a:rPr lang="en-US" sz="1300" dirty="0" smtClean="0"/>
              <a:t>Isola</a:t>
            </a:r>
            <a:r>
              <a:rPr lang="en-US" sz="1300" dirty="0"/>
              <a:t>, P., Zhu, J. Y., Zhou, T., &amp; </a:t>
            </a:r>
            <a:r>
              <a:rPr lang="en-US" sz="1300" dirty="0" err="1"/>
              <a:t>Efros</a:t>
            </a:r>
            <a:r>
              <a:rPr lang="en-US" sz="1300" dirty="0"/>
              <a:t>, A. A. </a:t>
            </a:r>
            <a:r>
              <a:rPr lang="en-US" sz="1300" dirty="0">
                <a:hlinkClick r:id="rId13"/>
              </a:rPr>
              <a:t>Image-to-image translation with conditional adversarial networks.</a:t>
            </a:r>
            <a:r>
              <a:rPr lang="en-US" sz="1300" dirty="0"/>
              <a:t> arXiv preprint arXiv:1611.07004. (2016</a:t>
            </a:r>
            <a:r>
              <a:rPr lang="en-US" sz="1300" dirty="0" smtClean="0"/>
              <a:t>).</a:t>
            </a:r>
          </a:p>
          <a:p>
            <a:pPr>
              <a:lnSpc>
                <a:spcPct val="120000"/>
              </a:lnSpc>
              <a:spcBef>
                <a:spcPts val="0"/>
              </a:spcBef>
            </a:pPr>
            <a:r>
              <a:rPr lang="en-US" sz="1300" dirty="0" smtClean="0"/>
              <a:t>Reed</a:t>
            </a:r>
            <a:r>
              <a:rPr lang="en-US" sz="1300" dirty="0"/>
              <a:t>, S., </a:t>
            </a:r>
            <a:r>
              <a:rPr lang="en-US" sz="1300" dirty="0" err="1"/>
              <a:t>Akata</a:t>
            </a:r>
            <a:r>
              <a:rPr lang="en-US" sz="1300" dirty="0"/>
              <a:t>, Z., Yan, X., </a:t>
            </a:r>
            <a:r>
              <a:rPr lang="en-US" sz="1300" dirty="0" err="1"/>
              <a:t>Logeswaran</a:t>
            </a:r>
            <a:r>
              <a:rPr lang="en-US" sz="1300" dirty="0"/>
              <a:t>, L., Schiele, B., &amp; Lee, H. </a:t>
            </a:r>
            <a:r>
              <a:rPr lang="en-US" sz="1300" dirty="0">
                <a:hlinkClick r:id="rId14"/>
              </a:rPr>
              <a:t>Generative adversarial text to image synthesis.</a:t>
            </a:r>
            <a:r>
              <a:rPr lang="en-US" sz="1300" dirty="0"/>
              <a:t> JMLR (2016</a:t>
            </a:r>
            <a:r>
              <a:rPr lang="en-US" sz="1300" dirty="0" smtClean="0"/>
              <a:t>).</a:t>
            </a:r>
          </a:p>
          <a:p>
            <a:pPr>
              <a:lnSpc>
                <a:spcPct val="120000"/>
              </a:lnSpc>
              <a:spcBef>
                <a:spcPts val="0"/>
              </a:spcBef>
            </a:pPr>
            <a:r>
              <a:rPr lang="en-US" sz="1300" dirty="0" err="1" smtClean="0"/>
              <a:t>Antipov</a:t>
            </a:r>
            <a:r>
              <a:rPr lang="en-US" sz="1300" dirty="0"/>
              <a:t>, G., </a:t>
            </a:r>
            <a:r>
              <a:rPr lang="en-US" sz="1300" dirty="0" err="1"/>
              <a:t>Baccouche</a:t>
            </a:r>
            <a:r>
              <a:rPr lang="en-US" sz="1300" dirty="0"/>
              <a:t>, M., &amp; </a:t>
            </a:r>
            <a:r>
              <a:rPr lang="en-US" sz="1300" dirty="0" err="1"/>
              <a:t>Dugelay</a:t>
            </a:r>
            <a:r>
              <a:rPr lang="en-US" sz="1300" dirty="0"/>
              <a:t>, J. L. (2017). </a:t>
            </a:r>
            <a:r>
              <a:rPr lang="en-US" sz="1300" dirty="0" smtClean="0">
                <a:hlinkClick r:id="rId15"/>
              </a:rPr>
              <a:t>Face </a:t>
            </a:r>
            <a:r>
              <a:rPr lang="en-US" sz="1300" dirty="0">
                <a:hlinkClick r:id="rId15"/>
              </a:rPr>
              <a:t>Aging With Conditional Generative Adversarial </a:t>
            </a:r>
            <a:r>
              <a:rPr lang="en-US" sz="1300" dirty="0" smtClean="0">
                <a:hlinkClick r:id="rId15"/>
              </a:rPr>
              <a:t>Networks. </a:t>
            </a:r>
            <a:r>
              <a:rPr lang="en-US" sz="1300" dirty="0"/>
              <a:t>arXiv preprint arXiv:1702.01983</a:t>
            </a:r>
            <a:r>
              <a:rPr lang="en-US" sz="1300" dirty="0" smtClean="0"/>
              <a:t>.</a:t>
            </a:r>
            <a:endParaRPr lang="en-US" sz="1300" dirty="0"/>
          </a:p>
        </p:txBody>
      </p:sp>
    </p:spTree>
    <p:extLst>
      <p:ext uri="{BB962C8B-B14F-4D97-AF65-F5344CB8AC3E}">
        <p14:creationId xmlns:p14="http://schemas.microsoft.com/office/powerpoint/2010/main" val="165058213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b="1" dirty="0" smtClean="0">
                <a:solidFill>
                  <a:srgbClr val="FF0000"/>
                </a:solidFill>
              </a:rPr>
              <a:t>Questions?</a:t>
            </a:r>
            <a:endParaRPr lang="en-US" b="1" dirty="0">
              <a:solidFill>
                <a:srgbClr val="FF0000"/>
              </a:solidFill>
            </a:endParaRPr>
          </a:p>
        </p:txBody>
      </p:sp>
      <p:sp>
        <p:nvSpPr>
          <p:cNvPr id="6" name="Subtitle 5"/>
          <p:cNvSpPr>
            <a:spLocks noGrp="1"/>
          </p:cNvSpPr>
          <p:nvPr>
            <p:ph type="subTitle" idx="1"/>
          </p:nvPr>
        </p:nvSpPr>
        <p:spPr/>
        <p:txBody>
          <a:bodyPr/>
          <a:lstStyle/>
          <a:p>
            <a:endParaRPr lang="en-US" dirty="0"/>
          </a:p>
        </p:txBody>
      </p:sp>
      <p:sp>
        <p:nvSpPr>
          <p:cNvPr id="4" name="Footer Placeholder 3"/>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68303468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14375"/>
          </a:xfrm>
        </p:spPr>
        <p:txBody>
          <a:bodyPr>
            <a:normAutofit/>
          </a:bodyPr>
          <a:lstStyle/>
          <a:p>
            <a:pPr algn="ctr"/>
            <a:r>
              <a:rPr lang="en-US" b="1" dirty="0" smtClean="0">
                <a:solidFill>
                  <a:srgbClr val="FF0000"/>
                </a:solidFill>
              </a:rPr>
              <a:t>Magic of GANs</a:t>
            </a:r>
            <a:r>
              <a:rPr lang="is-IS" b="1" dirty="0" smtClean="0">
                <a:solidFill>
                  <a:srgbClr val="FF0000"/>
                </a:solidFill>
              </a:rPr>
              <a:t>…</a:t>
            </a:r>
            <a:endParaRPr lang="en-US" b="1" dirty="0">
              <a:solidFill>
                <a:srgbClr val="FF0000"/>
              </a:solidFill>
            </a:endParaRPr>
          </a:p>
        </p:txBody>
      </p:sp>
      <p:sp>
        <p:nvSpPr>
          <p:cNvPr id="9" name="Rectangle 8"/>
          <p:cNvSpPr/>
          <p:nvPr/>
        </p:nvSpPr>
        <p:spPr>
          <a:xfrm>
            <a:off x="1708879" y="1424065"/>
            <a:ext cx="2938072" cy="4093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576" y="1154449"/>
            <a:ext cx="10709224" cy="5181243"/>
          </a:xfrm>
          <a:prstGeom prst="rect">
            <a:avLst/>
          </a:prstGeom>
        </p:spPr>
      </p:pic>
      <p:sp>
        <p:nvSpPr>
          <p:cNvPr id="11" name="Footer Placeholder 5"/>
          <p:cNvSpPr>
            <a:spLocks noGrp="1"/>
          </p:cNvSpPr>
          <p:nvPr>
            <p:ph type="ftr" sz="quarter" idx="11"/>
          </p:nvPr>
        </p:nvSpPr>
        <p:spPr>
          <a:xfrm>
            <a:off x="903127" y="6435470"/>
            <a:ext cx="10515600" cy="365125"/>
          </a:xfrm>
        </p:spPr>
        <p:txBody>
          <a:bodyPr/>
          <a:lstStyle/>
          <a:p>
            <a:pPr algn="r"/>
            <a:r>
              <a:rPr lang="en-US" dirty="0">
                <a:solidFill>
                  <a:prstClr val="black">
                    <a:tint val="75000"/>
                  </a:prstClr>
                </a:solidFill>
                <a:hlinkClick r:id="rId4"/>
              </a:rPr>
              <a:t>http://people.eecs.berkeley.edu/~junyanz/projects/gvm</a:t>
            </a:r>
            <a:r>
              <a:rPr lang="en-US" dirty="0" smtClean="0">
                <a:solidFill>
                  <a:prstClr val="black">
                    <a:tint val="75000"/>
                  </a:prstClr>
                </a:solidFill>
                <a:hlinkClick r:id="rId4"/>
              </a:rPr>
              <a:t>/</a:t>
            </a:r>
            <a:endParaRPr lang="en-US" dirty="0" smtClean="0">
              <a:solidFill>
                <a:prstClr val="black">
                  <a:tint val="75000"/>
                </a:prstClr>
              </a:solidFill>
            </a:endParaRPr>
          </a:p>
        </p:txBody>
      </p:sp>
    </p:spTree>
    <p:extLst>
      <p:ext uri="{BB962C8B-B14F-4D97-AF65-F5344CB8AC3E}">
        <p14:creationId xmlns:p14="http://schemas.microsoft.com/office/powerpoint/2010/main" val="6492943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14375"/>
          </a:xfrm>
        </p:spPr>
        <p:txBody>
          <a:bodyPr>
            <a:normAutofit/>
          </a:bodyPr>
          <a:lstStyle/>
          <a:p>
            <a:pPr algn="ctr"/>
            <a:r>
              <a:rPr lang="en-US" b="1" dirty="0" smtClean="0">
                <a:solidFill>
                  <a:srgbClr val="FF0000"/>
                </a:solidFill>
              </a:rPr>
              <a:t>Adversarial Training</a:t>
            </a:r>
            <a:endParaRPr lang="en-US" b="1" dirty="0">
              <a:solidFill>
                <a:srgbClr val="FF0000"/>
              </a:solidFill>
            </a:endParaRPr>
          </a:p>
        </p:txBody>
      </p:sp>
      <p:sp>
        <p:nvSpPr>
          <p:cNvPr id="3" name="Content Placeholder 2"/>
          <p:cNvSpPr>
            <a:spLocks noGrp="1"/>
          </p:cNvSpPr>
          <p:nvPr>
            <p:ph idx="1"/>
          </p:nvPr>
        </p:nvSpPr>
        <p:spPr>
          <a:xfrm>
            <a:off x="404735" y="1244390"/>
            <a:ext cx="11257614" cy="5306312"/>
          </a:xfrm>
        </p:spPr>
        <p:txBody>
          <a:bodyPr>
            <a:normAutofit/>
          </a:bodyPr>
          <a:lstStyle/>
          <a:p>
            <a:r>
              <a:rPr lang="en-US" b="1" dirty="0" smtClean="0">
                <a:solidFill>
                  <a:schemeClr val="accent5">
                    <a:lumMod val="50000"/>
                  </a:schemeClr>
                </a:solidFill>
              </a:rPr>
              <a:t>In the last lecture, we saw:</a:t>
            </a:r>
          </a:p>
          <a:p>
            <a:pPr lvl="1"/>
            <a:r>
              <a:rPr lang="en-US" dirty="0" smtClean="0"/>
              <a:t>We can generate adversarial samples to fool a discriminative model</a:t>
            </a:r>
          </a:p>
          <a:p>
            <a:pPr lvl="1"/>
            <a:r>
              <a:rPr lang="en-US" dirty="0" smtClean="0"/>
              <a:t>We can use those adversarial samples to make models robust</a:t>
            </a:r>
          </a:p>
          <a:p>
            <a:pPr lvl="1"/>
            <a:r>
              <a:rPr lang="en-US" dirty="0" smtClean="0"/>
              <a:t>We then require more effort to generate </a:t>
            </a:r>
            <a:r>
              <a:rPr lang="en-US" dirty="0"/>
              <a:t>adversarial </a:t>
            </a:r>
            <a:r>
              <a:rPr lang="en-US" dirty="0" smtClean="0"/>
              <a:t>samples</a:t>
            </a:r>
          </a:p>
          <a:p>
            <a:pPr lvl="1"/>
            <a:r>
              <a:rPr lang="en-US" dirty="0" smtClean="0"/>
              <a:t>Repeat this and we get better </a:t>
            </a:r>
            <a:r>
              <a:rPr lang="en-US" dirty="0"/>
              <a:t>discriminative </a:t>
            </a:r>
            <a:r>
              <a:rPr lang="en-US" dirty="0" smtClean="0"/>
              <a:t>model</a:t>
            </a:r>
            <a:br>
              <a:rPr lang="en-US" dirty="0" smtClean="0"/>
            </a:br>
            <a:endParaRPr lang="en-US" dirty="0" smtClean="0"/>
          </a:p>
          <a:p>
            <a:r>
              <a:rPr lang="en-US" b="1" dirty="0" smtClean="0">
                <a:solidFill>
                  <a:schemeClr val="accent5">
                    <a:lumMod val="50000"/>
                  </a:schemeClr>
                </a:solidFill>
              </a:rPr>
              <a:t>GANs extend that idea to generative models:</a:t>
            </a:r>
          </a:p>
          <a:p>
            <a:pPr lvl="1"/>
            <a:r>
              <a:rPr lang="en-US" dirty="0" smtClean="0"/>
              <a:t>Generator: generate fake samples, tries to fool </a:t>
            </a:r>
            <a:r>
              <a:rPr lang="en-US" dirty="0"/>
              <a:t>the </a:t>
            </a:r>
            <a:r>
              <a:rPr lang="en-US" dirty="0" smtClean="0"/>
              <a:t>Discriminator</a:t>
            </a:r>
          </a:p>
          <a:p>
            <a:pPr lvl="1"/>
            <a:r>
              <a:rPr lang="en-US" dirty="0" smtClean="0"/>
              <a:t>Discriminator: tries to distinguish between real and fake samples</a:t>
            </a:r>
          </a:p>
          <a:p>
            <a:pPr lvl="1"/>
            <a:r>
              <a:rPr lang="en-US" dirty="0" smtClean="0"/>
              <a:t>Train them against each other</a:t>
            </a:r>
          </a:p>
          <a:p>
            <a:pPr lvl="1"/>
            <a:r>
              <a:rPr lang="en-US" dirty="0"/>
              <a:t>Repeat this and we get </a:t>
            </a:r>
            <a:r>
              <a:rPr lang="en-US" dirty="0" smtClean="0"/>
              <a:t>better Generator and </a:t>
            </a:r>
            <a:r>
              <a:rPr lang="en-US" dirty="0"/>
              <a:t>Discriminator</a:t>
            </a:r>
            <a:endParaRPr lang="en-US" dirty="0" smtClean="0"/>
          </a:p>
        </p:txBody>
      </p:sp>
    </p:spTree>
    <p:extLst>
      <p:ext uri="{BB962C8B-B14F-4D97-AF65-F5344CB8AC3E}">
        <p14:creationId xmlns:p14="http://schemas.microsoft.com/office/powerpoint/2010/main" val="15176721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2046</TotalTime>
  <Words>5490</Words>
  <Application>Microsoft Macintosh PowerPoint</Application>
  <PresentationFormat>Widescreen</PresentationFormat>
  <Paragraphs>808</Paragraphs>
  <Slides>73</Slides>
  <Notes>69</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73</vt:i4>
      </vt:variant>
    </vt:vector>
  </HeadingPairs>
  <TitlesOfParts>
    <vt:vector size="80" baseType="lpstr">
      <vt:lpstr>Calibri</vt:lpstr>
      <vt:lpstr>Calibri Light</vt:lpstr>
      <vt:lpstr>Cambria Math</vt:lpstr>
      <vt:lpstr>Mangal</vt:lpstr>
      <vt:lpstr>Arial</vt:lpstr>
      <vt:lpstr>1_Office Theme</vt:lpstr>
      <vt:lpstr>Office Theme</vt:lpstr>
      <vt:lpstr>Generative Adversarial Networks (GANs)</vt:lpstr>
      <vt:lpstr>Outline</vt:lpstr>
      <vt:lpstr>Part 1</vt:lpstr>
      <vt:lpstr>GANs</vt:lpstr>
      <vt:lpstr>Why Generative Models?</vt:lpstr>
      <vt:lpstr>Magic of GANs…</vt:lpstr>
      <vt:lpstr>Magic of GANs…</vt:lpstr>
      <vt:lpstr>Magic of GANs…</vt:lpstr>
      <vt:lpstr>Adversarial Training</vt:lpstr>
      <vt:lpstr>PowerPoint Presentation</vt:lpstr>
      <vt:lpstr>PowerPoint Presentation</vt:lpstr>
      <vt:lpstr>PowerPoint Presentation</vt:lpstr>
      <vt:lpstr>Generator in action</vt:lpstr>
      <vt:lpstr>GAN’s formulation</vt:lpstr>
      <vt:lpstr>PowerPoint Presentation</vt:lpstr>
      <vt:lpstr>Vanishing gradient strikes back again…</vt:lpstr>
      <vt:lpstr>Faces</vt:lpstr>
      <vt:lpstr>CIFAR</vt:lpstr>
      <vt:lpstr>DCGAN: Bedroom images</vt:lpstr>
      <vt:lpstr>Deep Convolutional GANs (DCGANs)</vt:lpstr>
      <vt:lpstr>Latent vectors capture interesting patterns…</vt:lpstr>
      <vt:lpstr>Part 2</vt:lpstr>
      <vt:lpstr>Advantages of GANs</vt:lpstr>
      <vt:lpstr>Problems with GANs</vt:lpstr>
      <vt:lpstr>Training Problems</vt:lpstr>
      <vt:lpstr>PowerPoint Presentation</vt:lpstr>
      <vt:lpstr>Non-Convergence</vt:lpstr>
      <vt:lpstr>Non-Convergence</vt:lpstr>
      <vt:lpstr>Problems with GANs</vt:lpstr>
      <vt:lpstr>Mode-Collapse</vt:lpstr>
      <vt:lpstr>Some real examples</vt:lpstr>
      <vt:lpstr>Some Solutions</vt:lpstr>
      <vt:lpstr>Basic (Heuristic) Solutions</vt:lpstr>
      <vt:lpstr>How to reward sample diversity?</vt:lpstr>
      <vt:lpstr>Mini-Batch GANs</vt:lpstr>
      <vt:lpstr>Basic (Heuristic) Solutions</vt:lpstr>
      <vt:lpstr>Supervision with Labels</vt:lpstr>
      <vt:lpstr>Alternate view of GANs</vt:lpstr>
      <vt:lpstr>Alternate view of GANs (Contd.)</vt:lpstr>
      <vt:lpstr>Energy-Based GANs</vt:lpstr>
      <vt:lpstr>More Bedrooms…</vt:lpstr>
      <vt:lpstr>Celebs…</vt:lpstr>
      <vt:lpstr>The Cool Stuff…</vt:lpstr>
      <vt:lpstr>PowerPoint Presentation</vt:lpstr>
      <vt:lpstr>How to reward Disentanglement?</vt:lpstr>
      <vt:lpstr>Recap: Mutual Information</vt:lpstr>
      <vt:lpstr>InfoGAN</vt:lpstr>
      <vt:lpstr>PowerPoint Presentation</vt:lpstr>
      <vt:lpstr>Part 3</vt:lpstr>
      <vt:lpstr>Conditional GANs</vt:lpstr>
      <vt:lpstr>Conditional GANs</vt:lpstr>
      <vt:lpstr>Part 3</vt:lpstr>
      <vt:lpstr>Image-to-Image Translation</vt:lpstr>
      <vt:lpstr>Image-to-Image Translation</vt:lpstr>
      <vt:lpstr>Text-to-Image Synthesis</vt:lpstr>
      <vt:lpstr>Text-to-Image Synthesis</vt:lpstr>
      <vt:lpstr>Face Aging with Conditional GANs</vt:lpstr>
      <vt:lpstr>Face Aging with Conditional GANs</vt:lpstr>
      <vt:lpstr>Conditional GANs</vt:lpstr>
      <vt:lpstr>Part 3</vt:lpstr>
      <vt:lpstr>Coupled GAN</vt:lpstr>
      <vt:lpstr>Coupled GANs</vt:lpstr>
      <vt:lpstr>Coupled GANs</vt:lpstr>
      <vt:lpstr>Laplacian Pyramid of Adversarial Networks</vt:lpstr>
      <vt:lpstr>Laplacian Pyramid of Adversarial Networks</vt:lpstr>
      <vt:lpstr>Laplacian Pyramid of Adversarial Networks</vt:lpstr>
      <vt:lpstr>Adversarially Learned Inference</vt:lpstr>
      <vt:lpstr>Adversarially Learned Inference</vt:lpstr>
      <vt:lpstr>Adversarially Learned Inference</vt:lpstr>
      <vt:lpstr>Summary</vt:lpstr>
      <vt:lpstr>Why use GANs for Generation?</vt:lpstr>
      <vt:lpstr>Reading List</vt:lpstr>
      <vt:lpstr>Questions?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DCGAN – Deep Convolutional GANs</dc:title>
  <dc:creator>Mangipudi, Bhargav</dc:creator>
  <cp:lastModifiedBy>Gupta, Shashank</cp:lastModifiedBy>
  <cp:revision>206</cp:revision>
  <dcterms:created xsi:type="dcterms:W3CDTF">2017-02-16T05:45:21Z</dcterms:created>
  <dcterms:modified xsi:type="dcterms:W3CDTF">2017-02-23T14:21:16Z</dcterms:modified>
</cp:coreProperties>
</file>